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3"/>
  </p:notesMasterIdLst>
  <p:handoutMasterIdLst>
    <p:handoutMasterId r:id="rId54"/>
  </p:handoutMasterIdLst>
  <p:sldIdLst>
    <p:sldId id="444" r:id="rId2"/>
    <p:sldId id="482" r:id="rId3"/>
    <p:sldId id="483" r:id="rId4"/>
    <p:sldId id="484" r:id="rId5"/>
    <p:sldId id="485" r:id="rId6"/>
    <p:sldId id="447" r:id="rId7"/>
    <p:sldId id="445" r:id="rId8"/>
    <p:sldId id="446" r:id="rId9"/>
    <p:sldId id="448" r:id="rId10"/>
    <p:sldId id="449" r:id="rId11"/>
    <p:sldId id="450" r:id="rId12"/>
    <p:sldId id="486" r:id="rId13"/>
    <p:sldId id="487" r:id="rId14"/>
    <p:sldId id="488" r:id="rId15"/>
    <p:sldId id="489" r:id="rId16"/>
    <p:sldId id="451" r:id="rId17"/>
    <p:sldId id="452" r:id="rId18"/>
    <p:sldId id="493" r:id="rId19"/>
    <p:sldId id="453" r:id="rId20"/>
    <p:sldId id="494" r:id="rId21"/>
    <p:sldId id="454" r:id="rId22"/>
    <p:sldId id="495" r:id="rId23"/>
    <p:sldId id="455" r:id="rId24"/>
    <p:sldId id="496" r:id="rId25"/>
    <p:sldId id="497" r:id="rId26"/>
    <p:sldId id="457" r:id="rId27"/>
    <p:sldId id="462" r:id="rId28"/>
    <p:sldId id="490" r:id="rId29"/>
    <p:sldId id="491" r:id="rId30"/>
    <p:sldId id="492" r:id="rId31"/>
    <p:sldId id="463" r:id="rId32"/>
    <p:sldId id="498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500" r:id="rId41"/>
    <p:sldId id="501" r:id="rId42"/>
    <p:sldId id="502" r:id="rId43"/>
    <p:sldId id="499" r:id="rId44"/>
    <p:sldId id="473" r:id="rId45"/>
    <p:sldId id="503" r:id="rId46"/>
    <p:sldId id="477" r:id="rId47"/>
    <p:sldId id="478" r:id="rId48"/>
    <p:sldId id="479" r:id="rId49"/>
    <p:sldId id="480" r:id="rId50"/>
    <p:sldId id="481" r:id="rId51"/>
    <p:sldId id="310" r:id="rId52"/>
  </p:sldIdLst>
  <p:sldSz cx="9144000" cy="6858000" type="screen4x3"/>
  <p:notesSz cx="7302500" cy="9588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674F6"/>
    <a:srgbClr val="6289F8"/>
    <a:srgbClr val="8097F8"/>
    <a:srgbClr val="2C61F6"/>
    <a:srgbClr val="F8F0D0"/>
    <a:srgbClr val="F2E4AA"/>
    <a:srgbClr val="8DA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4" autoAdjust="0"/>
    <p:restoredTop sz="93609" autoAdjust="0"/>
  </p:normalViewPr>
  <p:slideViewPr>
    <p:cSldViewPr>
      <p:cViewPr varScale="1">
        <p:scale>
          <a:sx n="122" d="100"/>
          <a:sy n="122" d="100"/>
        </p:scale>
        <p:origin x="167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13" Type="http://schemas.openxmlformats.org/officeDocument/2006/relationships/slide" Target="slides/slide19.xml"/><Relationship Id="rId18" Type="http://schemas.openxmlformats.org/officeDocument/2006/relationships/slide" Target="slides/slide30.xml"/><Relationship Id="rId26" Type="http://schemas.openxmlformats.org/officeDocument/2006/relationships/slide" Target="slides/slide43.xml"/><Relationship Id="rId3" Type="http://schemas.openxmlformats.org/officeDocument/2006/relationships/slide" Target="slides/slide8.xml"/><Relationship Id="rId21" Type="http://schemas.openxmlformats.org/officeDocument/2006/relationships/slide" Target="slides/slide34.xml"/><Relationship Id="rId7" Type="http://schemas.openxmlformats.org/officeDocument/2006/relationships/slide" Target="slides/slide12.xml"/><Relationship Id="rId12" Type="http://schemas.openxmlformats.org/officeDocument/2006/relationships/slide" Target="slides/slide17.xml"/><Relationship Id="rId17" Type="http://schemas.openxmlformats.org/officeDocument/2006/relationships/slide" Target="slides/slide28.xml"/><Relationship Id="rId25" Type="http://schemas.openxmlformats.org/officeDocument/2006/relationships/slide" Target="slides/slide39.xml"/><Relationship Id="rId2" Type="http://schemas.openxmlformats.org/officeDocument/2006/relationships/slide" Target="slides/slide7.xml"/><Relationship Id="rId16" Type="http://schemas.openxmlformats.org/officeDocument/2006/relationships/slide" Target="slides/slide27.xml"/><Relationship Id="rId20" Type="http://schemas.openxmlformats.org/officeDocument/2006/relationships/slide" Target="slides/slide33.xml"/><Relationship Id="rId29" Type="http://schemas.openxmlformats.org/officeDocument/2006/relationships/slide" Target="slides/slide47.xml"/><Relationship Id="rId1" Type="http://schemas.openxmlformats.org/officeDocument/2006/relationships/slide" Target="slides/slide6.xml"/><Relationship Id="rId6" Type="http://schemas.openxmlformats.org/officeDocument/2006/relationships/slide" Target="slides/slide11.xml"/><Relationship Id="rId11" Type="http://schemas.openxmlformats.org/officeDocument/2006/relationships/slide" Target="slides/slide16.xml"/><Relationship Id="rId24" Type="http://schemas.openxmlformats.org/officeDocument/2006/relationships/slide" Target="slides/slide37.xml"/><Relationship Id="rId5" Type="http://schemas.openxmlformats.org/officeDocument/2006/relationships/slide" Target="slides/slide10.xml"/><Relationship Id="rId15" Type="http://schemas.openxmlformats.org/officeDocument/2006/relationships/slide" Target="slides/slide26.xml"/><Relationship Id="rId23" Type="http://schemas.openxmlformats.org/officeDocument/2006/relationships/slide" Target="slides/slide36.xml"/><Relationship Id="rId28" Type="http://schemas.openxmlformats.org/officeDocument/2006/relationships/slide" Target="slides/slide46.xml"/><Relationship Id="rId10" Type="http://schemas.openxmlformats.org/officeDocument/2006/relationships/slide" Target="slides/slide15.xml"/><Relationship Id="rId19" Type="http://schemas.openxmlformats.org/officeDocument/2006/relationships/slide" Target="slides/slide31.xml"/><Relationship Id="rId31" Type="http://schemas.openxmlformats.org/officeDocument/2006/relationships/slide" Target="slides/slide50.xml"/><Relationship Id="rId4" Type="http://schemas.openxmlformats.org/officeDocument/2006/relationships/slide" Target="slides/slide9.xml"/><Relationship Id="rId9" Type="http://schemas.openxmlformats.org/officeDocument/2006/relationships/slide" Target="slides/slide14.xml"/><Relationship Id="rId14" Type="http://schemas.openxmlformats.org/officeDocument/2006/relationships/slide" Target="slides/slide21.xml"/><Relationship Id="rId22" Type="http://schemas.openxmlformats.org/officeDocument/2006/relationships/slide" Target="slides/slide35.xml"/><Relationship Id="rId27" Type="http://schemas.openxmlformats.org/officeDocument/2006/relationships/slide" Target="slides/slide44.xml"/><Relationship Id="rId30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Queues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 smtClean="0">
                <a:latin typeface="Tahoma" pitchFamily="34" charset="0"/>
              </a:defRPr>
            </a:lvl1pPr>
          </a:lstStyle>
          <a:p>
            <a:pPr>
              <a:defRPr/>
            </a:pPr>
            <a:fld id="{5ACD0041-1CA8-5D44-B179-037B7C97C8F6}" type="datetime8">
              <a:rPr lang="en-US" smtClean="0"/>
              <a:t>2/23/21 10:22 AM</a:t>
            </a:fld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defTabSz="965200">
              <a:defRPr sz="13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77E19AC7-2E27-5E4E-9D5B-AF448A2D82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490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Queues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 smtClean="0">
                <a:latin typeface="Tahoma" pitchFamily="34" charset="0"/>
              </a:defRPr>
            </a:lvl1pPr>
          </a:lstStyle>
          <a:p>
            <a:pPr>
              <a:defRPr/>
            </a:pPr>
            <a:fld id="{97331A1F-28F3-0144-8654-AE2A88FDBEF9}" type="datetime8">
              <a:rPr lang="en-US" smtClean="0"/>
              <a:t>2/23/21 10:22 AM</a:t>
            </a:fld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20725"/>
            <a:ext cx="479266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defTabSz="965200">
              <a:defRPr sz="13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4A4E5343-0F28-F64C-817D-BF07E5CA58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758439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300"/>
              <a:t>Graphs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04939E0D-81F5-6441-BF08-4733AC092D6D}" type="datetime8">
              <a:rPr lang="en-US" altLang="ko-KR" sz="1300" smtClean="0"/>
              <a:t>2/23/21 10:22 AM</a:t>
            </a:fld>
            <a:endParaRPr lang="en-US" altLang="ko-KR" sz="1300"/>
          </a:p>
        </p:txBody>
      </p:sp>
      <p:sp>
        <p:nvSpPr>
          <p:cNvPr id="174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3B765BBA-D62A-AC4A-B881-5B1586CFD80C}" type="slidenum">
              <a:rPr lang="en-US" altLang="ko-KR" sz="1300"/>
              <a:pPr eaLnBrk="1" hangingPunct="1"/>
              <a:t>1</a:t>
            </a:fld>
            <a:endParaRPr lang="en-US" altLang="ko-KR" sz="1300"/>
          </a:p>
        </p:txBody>
      </p:sp>
      <p:sp>
        <p:nvSpPr>
          <p:cNvPr id="174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80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노드의 </a:t>
            </a:r>
            <a:r>
              <a:rPr lang="en-US" altLang="ko-KR" dirty="0"/>
              <a:t>incident edge</a:t>
            </a:r>
            <a:r>
              <a:rPr lang="ko-KR" altLang="en-US" dirty="0" err="1"/>
              <a:t>를</a:t>
            </a:r>
            <a:r>
              <a:rPr lang="ko-KR" altLang="en-US" dirty="0"/>
              <a:t> 보기 위해서는 </a:t>
            </a:r>
            <a:r>
              <a:rPr lang="en-US" altLang="ko-KR" dirty="0"/>
              <a:t>edge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모두봐야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r>
              <a:rPr lang="ko-KR" altLang="en-US" dirty="0"/>
              <a:t> 그리고</a:t>
            </a:r>
            <a:r>
              <a:rPr lang="en-US" altLang="ko-KR" dirty="0"/>
              <a:t>,</a:t>
            </a:r>
            <a:r>
              <a:rPr lang="ko-KR" altLang="en-US" dirty="0"/>
              <a:t> 어떤 </a:t>
            </a:r>
            <a:r>
              <a:rPr lang="en-US" altLang="ko-KR" dirty="0"/>
              <a:t>node</a:t>
            </a:r>
            <a:r>
              <a:rPr lang="ko-KR" altLang="en-US" dirty="0"/>
              <a:t>가 어떤 </a:t>
            </a:r>
            <a:r>
              <a:rPr lang="en-US" altLang="ko-KR" dirty="0"/>
              <a:t>node</a:t>
            </a:r>
            <a:r>
              <a:rPr lang="ko-KR" altLang="en-US" dirty="0"/>
              <a:t>가 </a:t>
            </a:r>
            <a:r>
              <a:rPr lang="en-US" altLang="ko-KR" dirty="0"/>
              <a:t>incident</a:t>
            </a:r>
            <a:r>
              <a:rPr lang="ko-KR" altLang="en-US" dirty="0"/>
              <a:t>관계에 있는지를 보기 위해서는 모든 </a:t>
            </a:r>
            <a:r>
              <a:rPr lang="en-US" altLang="ko-KR" dirty="0"/>
              <a:t>edge</a:t>
            </a:r>
            <a:r>
              <a:rPr lang="ko-KR" altLang="en-US" dirty="0" err="1"/>
              <a:t>를</a:t>
            </a:r>
            <a:r>
              <a:rPr lang="ko-KR" altLang="en-US" dirty="0"/>
              <a:t> 다 살펴봐야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Queues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97331A1F-28F3-0144-8654-AE2A88FDBEF9}" type="datetime8">
              <a:rPr lang="en-US" smtClean="0"/>
              <a:t>2/23/21 10:22 AM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E5343-0F28-F64C-817D-BF07E5CA58C1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096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Queues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97331A1F-28F3-0144-8654-AE2A88FDBEF9}" type="datetime8">
              <a:rPr lang="en-US" smtClean="0"/>
              <a:t>2/23/21 10:22 AM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E5343-0F28-F64C-817D-BF07E5CA58C1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80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</a:t>
            </a:r>
            <a:r>
              <a:rPr lang="en-US" altLang="ko-KR" dirty="0"/>
              <a:t>edge</a:t>
            </a:r>
            <a:r>
              <a:rPr lang="ko-KR" altLang="en-US" dirty="0" err="1"/>
              <a:t>를</a:t>
            </a:r>
            <a:r>
              <a:rPr lang="ko-KR" altLang="en-US" dirty="0"/>
              <a:t> 어떤 </a:t>
            </a:r>
            <a:r>
              <a:rPr lang="en-US" altLang="ko-KR" dirty="0"/>
              <a:t>node</a:t>
            </a:r>
            <a:r>
              <a:rPr lang="ko-KR" altLang="en-US" dirty="0"/>
              <a:t>들이 만들고 있는가를 포함시켜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U</a:t>
            </a:r>
            <a:r>
              <a:rPr lang="ko-KR" altLang="en-US" dirty="0"/>
              <a:t>와 </a:t>
            </a:r>
            <a:r>
              <a:rPr lang="en-US" altLang="ko-KR" dirty="0"/>
              <a:t>V</a:t>
            </a:r>
            <a:r>
              <a:rPr lang="ko-KR" altLang="en-US" dirty="0"/>
              <a:t>가 </a:t>
            </a:r>
            <a:r>
              <a:rPr lang="en-US" altLang="ko-KR" dirty="0"/>
              <a:t>incident</a:t>
            </a:r>
            <a:r>
              <a:rPr lang="ko-KR" altLang="en-US" dirty="0"/>
              <a:t>하고 있는지를 </a:t>
            </a:r>
            <a:r>
              <a:rPr lang="en-US" altLang="ko-KR" dirty="0"/>
              <a:t>check</a:t>
            </a:r>
            <a:r>
              <a:rPr lang="ko-KR" altLang="en-US" dirty="0"/>
              <a:t>하기 위해서는 </a:t>
            </a:r>
            <a:r>
              <a:rPr lang="en-US" altLang="ko-KR" dirty="0"/>
              <a:t>U</a:t>
            </a:r>
            <a:r>
              <a:rPr lang="ko-KR" altLang="en-US" dirty="0"/>
              <a:t>와 연결된 애들 또는 </a:t>
            </a:r>
            <a:r>
              <a:rPr lang="en-US" altLang="ko-KR" dirty="0"/>
              <a:t>V</a:t>
            </a:r>
            <a:r>
              <a:rPr lang="ko-KR" altLang="en-US" dirty="0"/>
              <a:t>가 연결된 애들만 접근하면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Queues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97331A1F-28F3-0144-8654-AE2A88FDBEF9}" type="datetime8">
              <a:rPr lang="en-US" smtClean="0"/>
              <a:t>2/23/21 10:22 AM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E5343-0F28-F64C-817D-BF07E5CA58C1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21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노드들이 연결되어 있는가를 </a:t>
            </a:r>
            <a:r>
              <a:rPr lang="en-US" altLang="ko-KR" dirty="0"/>
              <a:t>2-D array adjacency matrix</a:t>
            </a:r>
            <a:r>
              <a:rPr lang="ko-KR" altLang="en-US" dirty="0"/>
              <a:t>로 만들어 놓는다</a:t>
            </a:r>
            <a:r>
              <a:rPr lang="en-US" altLang="ko-KR" dirty="0"/>
              <a:t>.</a:t>
            </a:r>
            <a:r>
              <a:rPr lang="ko-KR" altLang="en-US" dirty="0"/>
              <a:t> 연결된 경우에는 해당 </a:t>
            </a:r>
            <a:r>
              <a:rPr lang="en-US" altLang="ko-KR" dirty="0"/>
              <a:t>edge</a:t>
            </a:r>
            <a:r>
              <a:rPr lang="ko-KR" altLang="en-US" dirty="0"/>
              <a:t>로의 </a:t>
            </a:r>
            <a:r>
              <a:rPr lang="en-US" altLang="ko-KR" dirty="0"/>
              <a:t>pointer</a:t>
            </a:r>
            <a:r>
              <a:rPr lang="ko-KR" altLang="en-US" dirty="0"/>
              <a:t>연결을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Vertex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insert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n^2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r>
              <a:rPr lang="ko-KR" altLang="en-US" dirty="0"/>
              <a:t> 왜일까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Memory reallocation?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Queues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97331A1F-28F3-0144-8654-AE2A88FDBEF9}" type="datetime8">
              <a:rPr lang="en-US" smtClean="0"/>
              <a:t>2/23/21 10:22 AM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E5343-0F28-F64C-817D-BF07E5CA58C1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356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300"/>
              <a:t>Depth-First Search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D40D1494-D39A-1346-A406-DC441A2ACA47}" type="datetime8">
              <a:rPr lang="en-US" altLang="ko-KR" sz="1300" smtClean="0"/>
              <a:t>2/23/21 10:22 AM</a:t>
            </a:fld>
            <a:endParaRPr lang="en-US" altLang="ko-KR" sz="1300"/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0935C133-38B1-0A42-95B6-0C8D7BEBC415}" type="slidenum">
              <a:rPr lang="en-US" altLang="ko-KR" sz="1300"/>
              <a:pPr eaLnBrk="1" hangingPunct="1"/>
              <a:t>26</a:t>
            </a:fld>
            <a:endParaRPr lang="en-US" altLang="ko-KR" sz="1300"/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57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300"/>
              <a:t>Breadth-First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EFBF9BC2-FD50-464F-A44C-C583CB5F8F68}" type="datetime8">
              <a:rPr lang="en-US" altLang="ko-KR" sz="1300" smtClean="0"/>
              <a:t>2/23/21 10:22 AM</a:t>
            </a:fld>
            <a:endParaRPr lang="en-US" altLang="ko-KR" sz="1300"/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CB36E300-CE2F-3B4A-B232-FD55D54808C7}" type="slidenum">
              <a:rPr lang="en-US" altLang="ko-KR" sz="1300"/>
              <a:pPr eaLnBrk="1" hangingPunct="1"/>
              <a:t>38</a:t>
            </a:fld>
            <a:endParaRPr lang="en-US" altLang="ko-KR" sz="1300"/>
          </a:p>
        </p:txBody>
      </p:sp>
      <p:sp>
        <p:nvSpPr>
          <p:cNvPr id="153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595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ea typeface="굴림" pitchFamily="50" charset="-127"/>
                </a:endParaRPr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 noProof="0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ko-KR" noProof="0"/>
              <a:t>Click to edit Master subtitle style</a:t>
            </a:r>
          </a:p>
        </p:txBody>
      </p:sp>
      <p:sp>
        <p:nvSpPr>
          <p:cNvPr id="69" name="Rectangle 70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Graphs</a:t>
            </a:r>
          </a:p>
        </p:txBody>
      </p:sp>
      <p:sp>
        <p:nvSpPr>
          <p:cNvPr id="70" name="Rectangle 71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325E3-1ADE-4AF1-B368-CEC577AF2D7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493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Graphs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749E8-416C-4138-A0B8-49FD5E88F63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000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Graphs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F1542-1D99-413D-9E9C-03E705EFEA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4888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514600" y="274320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1093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Graphs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83E0BF-7BB0-6240-B7AA-45D00182296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17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86800" cy="717551"/>
          </a:xfr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5181600"/>
          </a:xfr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3749F-3842-4CDA-A45E-FEEB9ACCE00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304800" y="1022351"/>
            <a:ext cx="8686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7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Graphs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65574-BA25-46F2-96A9-4FD8E6A9F6F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717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0998" y="1212850"/>
            <a:ext cx="4038601" cy="5264149"/>
          </a:xfrm>
        </p:spPr>
        <p:txBody>
          <a:bodyPr/>
          <a:lstStyle>
            <a:lvl1pPr>
              <a:defRPr sz="26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5233670"/>
          </a:xfrm>
        </p:spPr>
        <p:txBody>
          <a:bodyPr/>
          <a:lstStyle>
            <a:lvl1pPr>
              <a:defRPr sz="26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>
                <a:latin typeface="Calibri" charset="0"/>
                <a:ea typeface="Calibri" charset="0"/>
                <a:cs typeface="Calibri" charset="0"/>
              </a:defRPr>
            </a:lvl2pPr>
            <a:lvl3pPr>
              <a:defRPr sz="2000">
                <a:latin typeface="Calibri" charset="0"/>
                <a:ea typeface="Calibri" charset="0"/>
                <a:cs typeface="Calibri" charset="0"/>
              </a:defRPr>
            </a:lvl3pPr>
            <a:lvl4pPr>
              <a:defRPr sz="1800">
                <a:latin typeface="Calibri" charset="0"/>
                <a:ea typeface="Calibri" charset="0"/>
                <a:cs typeface="Calibri" charset="0"/>
              </a:defRPr>
            </a:lvl4pPr>
            <a:lvl5pPr>
              <a:defRPr sz="1800">
                <a:latin typeface="Calibri" charset="0"/>
                <a:ea typeface="Calibri" charset="0"/>
                <a:cs typeface="Calibri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62800" y="63246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49DB9-758D-4A23-930A-3B6D36D854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7" name="Straight Connector 6"/>
          <p:cNvCxnSpPr/>
          <p:nvPr userDrawn="1"/>
        </p:nvCxnSpPr>
        <p:spPr bwMode="auto">
          <a:xfrm>
            <a:off x="304800" y="1022351"/>
            <a:ext cx="8686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73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Graphs</a:t>
            </a:r>
          </a:p>
        </p:txBody>
      </p:sp>
      <p:sp>
        <p:nvSpPr>
          <p:cNvPr id="8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2C084-70A8-4E10-8657-24454BD55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543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Graphs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F39ED-FE8B-4F5F-9E13-4B2F1133171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007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Graphs</a:t>
            </a:r>
          </a:p>
        </p:txBody>
      </p:sp>
      <p:sp>
        <p:nvSpPr>
          <p:cNvPr id="3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1FFA-95F2-4CC5-BE63-CABE58D1D8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932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Graphs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5EEE7-317F-41EB-9B49-5ED4279C88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572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Graphs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59C86-9D8A-4930-86BD-3620E8D963F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29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380999" y="304800"/>
            <a:ext cx="8534399" cy="71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6988" y="1295400"/>
            <a:ext cx="853841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399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fld id="{714FB03D-A196-4C2D-91C1-708A7CFF3A8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637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2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5"/>
        </a:buBlip>
        <a:defRPr sz="26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0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18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Graphs:</a:t>
            </a:r>
            <a:r>
              <a:rPr lang="ko-KR" altLang="en-US" dirty="0"/>
              <a:t> </a:t>
            </a:r>
            <a:r>
              <a:rPr lang="en-US" altLang="ko-KR" dirty="0"/>
              <a:t>Basics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01" name="Oval 567"/>
          <p:cNvSpPr>
            <a:spLocks noChangeArrowheads="1"/>
          </p:cNvSpPr>
          <p:nvPr/>
        </p:nvSpPr>
        <p:spPr bwMode="auto">
          <a:xfrm>
            <a:off x="6835775" y="32766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ORD</a:t>
            </a:r>
          </a:p>
        </p:txBody>
      </p:sp>
      <p:sp>
        <p:nvSpPr>
          <p:cNvPr id="4102" name="Oval 568"/>
          <p:cNvSpPr>
            <a:spLocks noChangeArrowheads="1"/>
          </p:cNvSpPr>
          <p:nvPr/>
        </p:nvSpPr>
        <p:spPr bwMode="auto">
          <a:xfrm>
            <a:off x="6546850" y="4791075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DFW</a:t>
            </a:r>
          </a:p>
        </p:txBody>
      </p:sp>
      <p:sp>
        <p:nvSpPr>
          <p:cNvPr id="4103" name="Oval 569"/>
          <p:cNvSpPr>
            <a:spLocks noChangeArrowheads="1"/>
          </p:cNvSpPr>
          <p:nvPr/>
        </p:nvSpPr>
        <p:spPr bwMode="auto">
          <a:xfrm>
            <a:off x="4625975" y="35052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SFO</a:t>
            </a:r>
          </a:p>
        </p:txBody>
      </p:sp>
      <p:sp>
        <p:nvSpPr>
          <p:cNvPr id="4104" name="Oval 570"/>
          <p:cNvSpPr>
            <a:spLocks noChangeArrowheads="1"/>
          </p:cNvSpPr>
          <p:nvPr/>
        </p:nvSpPr>
        <p:spPr bwMode="auto">
          <a:xfrm>
            <a:off x="4778375" y="46482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LAX</a:t>
            </a:r>
          </a:p>
        </p:txBody>
      </p:sp>
      <p:cxnSp>
        <p:nvCxnSpPr>
          <p:cNvPr id="4105" name="AutoShape 571"/>
          <p:cNvCxnSpPr>
            <a:cxnSpLocks noChangeShapeType="1"/>
            <a:stCxn id="4103" idx="6"/>
            <a:endCxn id="4101" idx="2"/>
          </p:cNvCxnSpPr>
          <p:nvPr/>
        </p:nvCxnSpPr>
        <p:spPr bwMode="auto">
          <a:xfrm flipV="1">
            <a:off x="5572125" y="3505200"/>
            <a:ext cx="125412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6" name="AutoShape 572"/>
          <p:cNvCxnSpPr>
            <a:cxnSpLocks noChangeShapeType="1"/>
            <a:stCxn id="4102" idx="0"/>
            <a:endCxn id="4101" idx="4"/>
          </p:cNvCxnSpPr>
          <p:nvPr/>
        </p:nvCxnSpPr>
        <p:spPr bwMode="auto">
          <a:xfrm flipV="1">
            <a:off x="7015163" y="3743325"/>
            <a:ext cx="288925" cy="10382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7" name="AutoShape 573"/>
          <p:cNvCxnSpPr>
            <a:cxnSpLocks noChangeShapeType="1"/>
            <a:stCxn id="4103" idx="4"/>
            <a:endCxn id="4104" idx="0"/>
          </p:cNvCxnSpPr>
          <p:nvPr/>
        </p:nvCxnSpPr>
        <p:spPr bwMode="auto">
          <a:xfrm>
            <a:off x="5094288" y="3971925"/>
            <a:ext cx="152400" cy="6667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8" name="AutoShape 574"/>
          <p:cNvCxnSpPr>
            <a:cxnSpLocks noChangeShapeType="1"/>
            <a:stCxn id="4104" idx="6"/>
            <a:endCxn id="4102" idx="2"/>
          </p:cNvCxnSpPr>
          <p:nvPr/>
        </p:nvCxnSpPr>
        <p:spPr bwMode="auto">
          <a:xfrm>
            <a:off x="5724525" y="4876800"/>
            <a:ext cx="812800" cy="142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9" name="AutoShape 575"/>
          <p:cNvCxnSpPr>
            <a:cxnSpLocks noChangeShapeType="1"/>
            <a:stCxn id="4104" idx="7"/>
            <a:endCxn id="4101" idx="3"/>
          </p:cNvCxnSpPr>
          <p:nvPr/>
        </p:nvCxnSpPr>
        <p:spPr bwMode="auto">
          <a:xfrm flipV="1">
            <a:off x="5578475" y="3676650"/>
            <a:ext cx="1393825" cy="1028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0" name="Text Box 576"/>
          <p:cNvSpPr txBox="1">
            <a:spLocks noChangeArrowheads="1"/>
          </p:cNvSpPr>
          <p:nvPr/>
        </p:nvSpPr>
        <p:spPr bwMode="auto">
          <a:xfrm rot="-4662247">
            <a:off x="6795294" y="3834606"/>
            <a:ext cx="598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802</a:t>
            </a:r>
          </a:p>
        </p:txBody>
      </p:sp>
      <p:sp>
        <p:nvSpPr>
          <p:cNvPr id="4111" name="Text Box 577"/>
          <p:cNvSpPr txBox="1">
            <a:spLocks noChangeArrowheads="1"/>
          </p:cNvSpPr>
          <p:nvPr/>
        </p:nvSpPr>
        <p:spPr bwMode="auto">
          <a:xfrm rot="-2136302">
            <a:off x="5657850" y="4013200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1743</a:t>
            </a:r>
          </a:p>
        </p:txBody>
      </p:sp>
      <p:sp>
        <p:nvSpPr>
          <p:cNvPr id="4112" name="Text Box 578"/>
          <p:cNvSpPr txBox="1">
            <a:spLocks noChangeArrowheads="1"/>
          </p:cNvSpPr>
          <p:nvPr/>
        </p:nvSpPr>
        <p:spPr bwMode="auto">
          <a:xfrm rot="-689345">
            <a:off x="5768975" y="3276600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1843</a:t>
            </a:r>
          </a:p>
        </p:txBody>
      </p:sp>
      <p:sp>
        <p:nvSpPr>
          <p:cNvPr id="4113" name="Text Box 579"/>
          <p:cNvSpPr txBox="1">
            <a:spLocks noChangeArrowheads="1"/>
          </p:cNvSpPr>
          <p:nvPr/>
        </p:nvSpPr>
        <p:spPr bwMode="auto">
          <a:xfrm rot="695916">
            <a:off x="5810250" y="4603750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1233</a:t>
            </a:r>
          </a:p>
        </p:txBody>
      </p:sp>
      <p:sp>
        <p:nvSpPr>
          <p:cNvPr id="4114" name="Text Box 580"/>
          <p:cNvSpPr txBox="1">
            <a:spLocks noChangeArrowheads="1"/>
          </p:cNvSpPr>
          <p:nvPr/>
        </p:nvSpPr>
        <p:spPr bwMode="auto">
          <a:xfrm rot="4665015">
            <a:off x="5029994" y="4140994"/>
            <a:ext cx="598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337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6325E3-1ADE-4AF1-B368-CEC577AF2D7F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665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Terminology (cont.)</a:t>
            </a:r>
          </a:p>
        </p:txBody>
      </p:sp>
      <p:sp>
        <p:nvSpPr>
          <p:cNvPr id="8200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/>
              <a:t>Path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sequence of alternating vertices and edges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begins with a vertex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ends with a vertex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each edge is preceded and followed by its endpoints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Simple path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path such that all its vertices and edges are distinct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>
                <a:solidFill>
                  <a:schemeClr val="tx2"/>
                </a:solidFill>
              </a:rPr>
              <a:t>P</a:t>
            </a:r>
            <a:r>
              <a:rPr lang="en-US" altLang="ko-KR" sz="1800" baseline="-25000">
                <a:solidFill>
                  <a:schemeClr val="tx2"/>
                </a:solidFill>
              </a:rPr>
              <a:t>1</a:t>
            </a:r>
            <a:r>
              <a:rPr lang="en-US" altLang="ko-KR" sz="1800">
                <a:solidFill>
                  <a:schemeClr val="tx2"/>
                </a:solidFill>
              </a:rPr>
              <a:t>=(V,b,X,h,Z)</a:t>
            </a:r>
            <a:r>
              <a:rPr lang="en-US" altLang="ko-KR" sz="1800"/>
              <a:t> is a simple path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>
                <a:solidFill>
                  <a:schemeClr val="accent2"/>
                </a:solidFill>
              </a:rPr>
              <a:t>P</a:t>
            </a:r>
            <a:r>
              <a:rPr lang="en-US" altLang="ko-KR" sz="1800" baseline="-25000">
                <a:solidFill>
                  <a:schemeClr val="accent2"/>
                </a:solidFill>
              </a:rPr>
              <a:t>2</a:t>
            </a:r>
            <a:r>
              <a:rPr lang="en-US" altLang="ko-KR" sz="1800">
                <a:solidFill>
                  <a:schemeClr val="accent2"/>
                </a:solidFill>
              </a:rPr>
              <a:t>=(U,c,W,e,X,g,Y,f,W,d,V)</a:t>
            </a:r>
            <a:r>
              <a:rPr lang="en-US" altLang="ko-KR" sz="1800"/>
              <a:t> is a path that is not simple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196" name="Freeform 30"/>
          <p:cNvSpPr>
            <a:spLocks/>
          </p:cNvSpPr>
          <p:nvPr/>
        </p:nvSpPr>
        <p:spPr bwMode="auto">
          <a:xfrm>
            <a:off x="5572125" y="2905125"/>
            <a:ext cx="1570038" cy="2149475"/>
          </a:xfrm>
          <a:custGeom>
            <a:avLst/>
            <a:gdLst>
              <a:gd name="T0" fmla="*/ 742950 w 989"/>
              <a:gd name="T1" fmla="*/ 0 h 1354"/>
              <a:gd name="T2" fmla="*/ 819150 w 989"/>
              <a:gd name="T3" fmla="*/ 1352550 h 1354"/>
              <a:gd name="T4" fmla="*/ 1476375 w 989"/>
              <a:gd name="T5" fmla="*/ 2057400 h 1354"/>
              <a:gd name="T6" fmla="*/ 1381125 w 989"/>
              <a:gd name="T7" fmla="*/ 800100 h 1354"/>
              <a:gd name="T8" fmla="*/ 695325 w 989"/>
              <a:gd name="T9" fmla="*/ 1276350 h 1354"/>
              <a:gd name="T10" fmla="*/ 0 w 989"/>
              <a:gd name="T11" fmla="*/ 762000 h 13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9"/>
              <a:gd name="T19" fmla="*/ 0 h 1354"/>
              <a:gd name="T20" fmla="*/ 989 w 989"/>
              <a:gd name="T21" fmla="*/ 1354 h 13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9" h="1354">
                <a:moveTo>
                  <a:pt x="468" y="0"/>
                </a:moveTo>
                <a:cubicBezTo>
                  <a:pt x="475" y="142"/>
                  <a:pt x="439" y="636"/>
                  <a:pt x="516" y="852"/>
                </a:cubicBezTo>
                <a:cubicBezTo>
                  <a:pt x="593" y="1068"/>
                  <a:pt x="871" y="1354"/>
                  <a:pt x="930" y="1296"/>
                </a:cubicBezTo>
                <a:cubicBezTo>
                  <a:pt x="989" y="1238"/>
                  <a:pt x="952" y="586"/>
                  <a:pt x="870" y="504"/>
                </a:cubicBezTo>
                <a:cubicBezTo>
                  <a:pt x="788" y="422"/>
                  <a:pt x="583" y="808"/>
                  <a:pt x="438" y="804"/>
                </a:cubicBezTo>
                <a:cubicBezTo>
                  <a:pt x="293" y="800"/>
                  <a:pt x="91" y="547"/>
                  <a:pt x="0" y="480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97" name="Text Box 29"/>
          <p:cNvSpPr txBox="1">
            <a:spLocks noChangeArrowheads="1"/>
          </p:cNvSpPr>
          <p:nvPr/>
        </p:nvSpPr>
        <p:spPr bwMode="auto">
          <a:xfrm>
            <a:off x="7010400" y="2819400"/>
            <a:ext cx="463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2"/>
                </a:solidFill>
              </a:rPr>
              <a:t>P</a:t>
            </a:r>
            <a:r>
              <a:rPr lang="en-US" altLang="ko-KR" baseline="-25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198" name="Freeform 28"/>
          <p:cNvSpPr>
            <a:spLocks/>
          </p:cNvSpPr>
          <p:nvPr/>
        </p:nvSpPr>
        <p:spPr bwMode="auto">
          <a:xfrm>
            <a:off x="6505575" y="2724150"/>
            <a:ext cx="1638300" cy="736600"/>
          </a:xfrm>
          <a:custGeom>
            <a:avLst/>
            <a:gdLst>
              <a:gd name="T0" fmla="*/ 0 w 1032"/>
              <a:gd name="T1" fmla="*/ 0 h 464"/>
              <a:gd name="T2" fmla="*/ 733425 w 1032"/>
              <a:gd name="T3" fmla="*/ 628650 h 464"/>
              <a:gd name="T4" fmla="*/ 1638300 w 1032"/>
              <a:gd name="T5" fmla="*/ 647700 h 464"/>
              <a:gd name="T6" fmla="*/ 0 60000 65536"/>
              <a:gd name="T7" fmla="*/ 0 60000 65536"/>
              <a:gd name="T8" fmla="*/ 0 60000 65536"/>
              <a:gd name="T9" fmla="*/ 0 w 1032"/>
              <a:gd name="T10" fmla="*/ 0 h 464"/>
              <a:gd name="T11" fmla="*/ 1032 w 1032"/>
              <a:gd name="T12" fmla="*/ 464 h 4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32" h="464">
                <a:moveTo>
                  <a:pt x="0" y="0"/>
                </a:moveTo>
                <a:cubicBezTo>
                  <a:pt x="77" y="66"/>
                  <a:pt x="290" y="328"/>
                  <a:pt x="462" y="396"/>
                </a:cubicBezTo>
                <a:cubicBezTo>
                  <a:pt x="634" y="464"/>
                  <a:pt x="913" y="406"/>
                  <a:pt x="1032" y="408"/>
                </a:cubicBezTo>
              </a:path>
            </a:pathLst>
          </a:cu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1" name="Oval 4"/>
          <p:cNvSpPr>
            <a:spLocks noChangeArrowheads="1"/>
          </p:cNvSpPr>
          <p:nvPr/>
        </p:nvSpPr>
        <p:spPr bwMode="auto">
          <a:xfrm>
            <a:off x="69342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X</a:t>
            </a:r>
          </a:p>
        </p:txBody>
      </p:sp>
      <p:sp>
        <p:nvSpPr>
          <p:cNvPr id="8202" name="Oval 5"/>
          <p:cNvSpPr>
            <a:spLocks noChangeArrowheads="1"/>
          </p:cNvSpPr>
          <p:nvPr/>
        </p:nvSpPr>
        <p:spPr bwMode="auto">
          <a:xfrm>
            <a:off x="51054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U</a:t>
            </a:r>
          </a:p>
        </p:txBody>
      </p:sp>
      <p:sp>
        <p:nvSpPr>
          <p:cNvPr id="8203" name="Oval 6"/>
          <p:cNvSpPr>
            <a:spLocks noChangeArrowheads="1"/>
          </p:cNvSpPr>
          <p:nvPr/>
        </p:nvSpPr>
        <p:spPr bwMode="auto">
          <a:xfrm>
            <a:off x="6019800" y="23622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V</a:t>
            </a:r>
          </a:p>
        </p:txBody>
      </p:sp>
      <p:sp>
        <p:nvSpPr>
          <p:cNvPr id="8204" name="Oval 7"/>
          <p:cNvSpPr>
            <a:spLocks noChangeArrowheads="1"/>
          </p:cNvSpPr>
          <p:nvPr/>
        </p:nvSpPr>
        <p:spPr bwMode="auto">
          <a:xfrm>
            <a:off x="6019800" y="41910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W</a:t>
            </a:r>
          </a:p>
        </p:txBody>
      </p:sp>
      <p:sp>
        <p:nvSpPr>
          <p:cNvPr id="8205" name="Oval 8"/>
          <p:cNvSpPr>
            <a:spLocks noChangeArrowheads="1"/>
          </p:cNvSpPr>
          <p:nvPr/>
        </p:nvSpPr>
        <p:spPr bwMode="auto">
          <a:xfrm>
            <a:off x="81534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Z</a:t>
            </a:r>
          </a:p>
        </p:txBody>
      </p:sp>
      <p:cxnSp>
        <p:nvCxnSpPr>
          <p:cNvPr id="8206" name="AutoShape 9"/>
          <p:cNvCxnSpPr>
            <a:cxnSpLocks noChangeShapeType="1"/>
            <a:stCxn id="8203" idx="3"/>
            <a:endCxn id="8202" idx="7"/>
          </p:cNvCxnSpPr>
          <p:nvPr/>
        </p:nvCxnSpPr>
        <p:spPr bwMode="auto">
          <a:xfrm flipH="1">
            <a:off x="5495925" y="27622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7" name="AutoShape 10"/>
          <p:cNvCxnSpPr>
            <a:cxnSpLocks noChangeShapeType="1"/>
            <a:stCxn id="8204" idx="1"/>
            <a:endCxn id="8202" idx="5"/>
          </p:cNvCxnSpPr>
          <p:nvPr/>
        </p:nvCxnSpPr>
        <p:spPr bwMode="auto">
          <a:xfrm flipH="1" flipV="1">
            <a:off x="5495925" y="36766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8" name="AutoShape 11"/>
          <p:cNvCxnSpPr>
            <a:cxnSpLocks noChangeShapeType="1"/>
            <a:stCxn id="8204" idx="7"/>
            <a:endCxn id="8201" idx="3"/>
          </p:cNvCxnSpPr>
          <p:nvPr/>
        </p:nvCxnSpPr>
        <p:spPr bwMode="auto">
          <a:xfrm flipV="1">
            <a:off x="6410325" y="36766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9" name="AutoShape 12"/>
          <p:cNvCxnSpPr>
            <a:cxnSpLocks noChangeShapeType="1"/>
            <a:stCxn id="8201" idx="6"/>
            <a:endCxn id="8205" idx="2"/>
          </p:cNvCxnSpPr>
          <p:nvPr/>
        </p:nvCxnSpPr>
        <p:spPr bwMode="auto">
          <a:xfrm>
            <a:off x="7400925" y="3505200"/>
            <a:ext cx="742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0" name="AutoShape 13"/>
          <p:cNvCxnSpPr>
            <a:cxnSpLocks noChangeShapeType="1"/>
            <a:stCxn id="8203" idx="5"/>
            <a:endCxn id="8201" idx="1"/>
          </p:cNvCxnSpPr>
          <p:nvPr/>
        </p:nvCxnSpPr>
        <p:spPr bwMode="auto">
          <a:xfrm>
            <a:off x="6410325" y="27622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1" name="AutoShape 14"/>
          <p:cNvCxnSpPr>
            <a:cxnSpLocks noChangeShapeType="1"/>
            <a:stCxn id="8203" idx="4"/>
            <a:endCxn id="8204" idx="0"/>
          </p:cNvCxnSpPr>
          <p:nvPr/>
        </p:nvCxnSpPr>
        <p:spPr bwMode="auto">
          <a:xfrm>
            <a:off x="6248400" y="2828925"/>
            <a:ext cx="0" cy="135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2" name="Oval 15"/>
          <p:cNvSpPr>
            <a:spLocks noChangeArrowheads="1"/>
          </p:cNvSpPr>
          <p:nvPr/>
        </p:nvSpPr>
        <p:spPr bwMode="auto">
          <a:xfrm>
            <a:off x="6943725" y="51054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Y</a:t>
            </a:r>
          </a:p>
        </p:txBody>
      </p:sp>
      <p:cxnSp>
        <p:nvCxnSpPr>
          <p:cNvPr id="8213" name="AutoShape 16"/>
          <p:cNvCxnSpPr>
            <a:cxnSpLocks noChangeShapeType="1"/>
            <a:stCxn id="8204" idx="5"/>
            <a:endCxn id="8212" idx="1"/>
          </p:cNvCxnSpPr>
          <p:nvPr/>
        </p:nvCxnSpPr>
        <p:spPr bwMode="auto">
          <a:xfrm>
            <a:off x="6410325" y="4591050"/>
            <a:ext cx="600075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4" name="AutoShape 17"/>
          <p:cNvCxnSpPr>
            <a:cxnSpLocks noChangeShapeType="1"/>
            <a:stCxn id="8201" idx="4"/>
            <a:endCxn id="8212" idx="0"/>
          </p:cNvCxnSpPr>
          <p:nvPr/>
        </p:nvCxnSpPr>
        <p:spPr bwMode="auto">
          <a:xfrm>
            <a:off x="7162800" y="3743325"/>
            <a:ext cx="9525" cy="135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5" name="Text Box 18"/>
          <p:cNvSpPr txBox="1">
            <a:spLocks noChangeArrowheads="1"/>
          </p:cNvSpPr>
          <p:nvPr/>
        </p:nvSpPr>
        <p:spPr bwMode="auto">
          <a:xfrm>
            <a:off x="5495925" y="2600325"/>
            <a:ext cx="344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a</a:t>
            </a:r>
          </a:p>
        </p:txBody>
      </p:sp>
      <p:sp>
        <p:nvSpPr>
          <p:cNvPr id="8216" name="Text Box 19"/>
          <p:cNvSpPr txBox="1">
            <a:spLocks noChangeArrowheads="1"/>
          </p:cNvSpPr>
          <p:nvPr/>
        </p:nvSpPr>
        <p:spPr bwMode="auto">
          <a:xfrm>
            <a:off x="5483225" y="3743325"/>
            <a:ext cx="325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c</a:t>
            </a:r>
          </a:p>
        </p:txBody>
      </p:sp>
      <p:sp>
        <p:nvSpPr>
          <p:cNvPr id="8217" name="Text Box 20"/>
          <p:cNvSpPr txBox="1">
            <a:spLocks noChangeArrowheads="1"/>
          </p:cNvSpPr>
          <p:nvPr/>
        </p:nvSpPr>
        <p:spPr bwMode="auto">
          <a:xfrm>
            <a:off x="6705600" y="25908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b</a:t>
            </a:r>
          </a:p>
        </p:txBody>
      </p:sp>
      <p:sp>
        <p:nvSpPr>
          <p:cNvPr id="8218" name="Text Box 21"/>
          <p:cNvSpPr txBox="1">
            <a:spLocks noChangeArrowheads="1"/>
          </p:cNvSpPr>
          <p:nvPr/>
        </p:nvSpPr>
        <p:spPr bwMode="auto">
          <a:xfrm>
            <a:off x="6629400" y="3810000"/>
            <a:ext cx="344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e</a:t>
            </a:r>
          </a:p>
        </p:txBody>
      </p:sp>
      <p:sp>
        <p:nvSpPr>
          <p:cNvPr id="8219" name="Text Box 22"/>
          <p:cNvSpPr txBox="1">
            <a:spLocks noChangeArrowheads="1"/>
          </p:cNvSpPr>
          <p:nvPr/>
        </p:nvSpPr>
        <p:spPr bwMode="auto">
          <a:xfrm>
            <a:off x="5943600" y="31242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d</a:t>
            </a:r>
          </a:p>
        </p:txBody>
      </p:sp>
      <p:sp>
        <p:nvSpPr>
          <p:cNvPr id="8220" name="Text Box 23"/>
          <p:cNvSpPr txBox="1">
            <a:spLocks noChangeArrowheads="1"/>
          </p:cNvSpPr>
          <p:nvPr/>
        </p:nvSpPr>
        <p:spPr bwMode="auto">
          <a:xfrm>
            <a:off x="6483350" y="4810125"/>
            <a:ext cx="280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f</a:t>
            </a:r>
          </a:p>
        </p:txBody>
      </p:sp>
      <p:sp>
        <p:nvSpPr>
          <p:cNvPr id="8221" name="Text Box 24"/>
          <p:cNvSpPr txBox="1">
            <a:spLocks noChangeArrowheads="1"/>
          </p:cNvSpPr>
          <p:nvPr/>
        </p:nvSpPr>
        <p:spPr bwMode="auto">
          <a:xfrm>
            <a:off x="7124700" y="42481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g</a:t>
            </a:r>
          </a:p>
        </p:txBody>
      </p:sp>
      <p:sp>
        <p:nvSpPr>
          <p:cNvPr id="8222" name="Text Box 25"/>
          <p:cNvSpPr txBox="1">
            <a:spLocks noChangeArrowheads="1"/>
          </p:cNvSpPr>
          <p:nvPr/>
        </p:nvSpPr>
        <p:spPr bwMode="auto">
          <a:xfrm>
            <a:off x="7629525" y="35052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h</a:t>
            </a:r>
          </a:p>
        </p:txBody>
      </p:sp>
      <p:sp>
        <p:nvSpPr>
          <p:cNvPr id="8223" name="Text Box 31"/>
          <p:cNvSpPr txBox="1">
            <a:spLocks noChangeArrowheads="1"/>
          </p:cNvSpPr>
          <p:nvPr/>
        </p:nvSpPr>
        <p:spPr bwMode="auto">
          <a:xfrm>
            <a:off x="5791200" y="3505200"/>
            <a:ext cx="463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accent2"/>
                </a:solidFill>
              </a:rPr>
              <a:t>P</a:t>
            </a:r>
            <a:r>
              <a:rPr lang="en-US" altLang="ko-KR" baseline="-25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150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Terminology (cont.)</a:t>
            </a:r>
          </a:p>
        </p:txBody>
      </p:sp>
      <p:sp>
        <p:nvSpPr>
          <p:cNvPr id="9222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ko-KR" sz="2000" dirty="0"/>
              <a:t>Cycle</a:t>
            </a:r>
          </a:p>
          <a:p>
            <a:pPr lvl="1" eaLnBrk="1" hangingPunct="1"/>
            <a:r>
              <a:rPr lang="en-US" altLang="ko-KR" sz="1800" dirty="0"/>
              <a:t>circular sequence of alternating vertices and edges </a:t>
            </a:r>
          </a:p>
          <a:p>
            <a:pPr lvl="1" eaLnBrk="1" hangingPunct="1"/>
            <a:r>
              <a:rPr lang="en-US" altLang="ko-KR" sz="1800" dirty="0"/>
              <a:t>each edge is preceded and followed by its endpoints</a:t>
            </a:r>
          </a:p>
          <a:p>
            <a:pPr eaLnBrk="1" hangingPunct="1"/>
            <a:r>
              <a:rPr lang="en-US" altLang="ko-KR" sz="2000" dirty="0"/>
              <a:t>Simple cycle</a:t>
            </a:r>
          </a:p>
          <a:p>
            <a:pPr lvl="1" eaLnBrk="1" hangingPunct="1"/>
            <a:r>
              <a:rPr lang="en-US" altLang="ko-KR" sz="1800" dirty="0"/>
              <a:t>cycle such that all its vertices and edges are distinct</a:t>
            </a:r>
          </a:p>
          <a:p>
            <a:pPr eaLnBrk="1" hangingPunct="1"/>
            <a:r>
              <a:rPr lang="en-US" altLang="ko-KR" sz="2000" dirty="0"/>
              <a:t>Examples</a:t>
            </a:r>
          </a:p>
          <a:p>
            <a:pPr lvl="1" eaLnBrk="1" hangingPunct="1"/>
            <a:r>
              <a:rPr lang="en-US" altLang="ko-KR" sz="1800" dirty="0">
                <a:solidFill>
                  <a:schemeClr val="tx2"/>
                </a:solidFill>
              </a:rPr>
              <a:t>C</a:t>
            </a:r>
            <a:r>
              <a:rPr lang="en-US" altLang="ko-KR" sz="1800" baseline="-25000" dirty="0">
                <a:solidFill>
                  <a:schemeClr val="tx2"/>
                </a:solidFill>
              </a:rPr>
              <a:t>1</a:t>
            </a:r>
            <a:r>
              <a:rPr lang="en-US" altLang="ko-KR" sz="1800" dirty="0">
                <a:solidFill>
                  <a:schemeClr val="tx2"/>
                </a:solidFill>
              </a:rPr>
              <a:t>=(</a:t>
            </a:r>
            <a:r>
              <a:rPr lang="en-US" altLang="ko-KR" sz="1800" dirty="0" err="1">
                <a:solidFill>
                  <a:schemeClr val="tx2"/>
                </a:solidFill>
              </a:rPr>
              <a:t>V,b,X,g,Y,f,W,c,U,a</a:t>
            </a:r>
            <a:r>
              <a:rPr lang="en-US" altLang="ko-KR" sz="1800" dirty="0">
                <a:solidFill>
                  <a:schemeClr val="tx2"/>
                </a:solidFill>
              </a:rPr>
              <a:t>,</a:t>
            </a:r>
            <a:r>
              <a:rPr lang="en-US" altLang="ko-KR" sz="1800" dirty="0">
                <a:solidFill>
                  <a:schemeClr val="tx2"/>
                </a:solidFill>
                <a:sym typeface="Symbol" charset="2"/>
              </a:rPr>
              <a:t></a:t>
            </a:r>
            <a:r>
              <a:rPr lang="en-US" altLang="ko-KR" sz="1800" dirty="0">
                <a:solidFill>
                  <a:schemeClr val="tx2"/>
                </a:solidFill>
              </a:rPr>
              <a:t>)</a:t>
            </a:r>
            <a:r>
              <a:rPr lang="en-US" altLang="ko-KR" sz="1800" dirty="0"/>
              <a:t> is a simple cycle</a:t>
            </a:r>
          </a:p>
          <a:p>
            <a:pPr lvl="1" eaLnBrk="1" hangingPunct="1"/>
            <a:r>
              <a:rPr lang="en-US" altLang="ko-KR" sz="1800" dirty="0">
                <a:solidFill>
                  <a:schemeClr val="accent2"/>
                </a:solidFill>
              </a:rPr>
              <a:t>C</a:t>
            </a:r>
            <a:r>
              <a:rPr lang="en-US" altLang="ko-KR" sz="1800" baseline="-25000" dirty="0">
                <a:solidFill>
                  <a:schemeClr val="accent2"/>
                </a:solidFill>
              </a:rPr>
              <a:t>2</a:t>
            </a:r>
            <a:r>
              <a:rPr lang="en-US" altLang="ko-KR" sz="1800" dirty="0">
                <a:solidFill>
                  <a:schemeClr val="accent2"/>
                </a:solidFill>
              </a:rPr>
              <a:t>=(</a:t>
            </a:r>
            <a:r>
              <a:rPr lang="en-US" altLang="ko-KR" sz="1800" dirty="0" err="1">
                <a:solidFill>
                  <a:schemeClr val="accent2"/>
                </a:solidFill>
              </a:rPr>
              <a:t>U,c,W,e,X,g,Y,f,W,d,V,a</a:t>
            </a:r>
            <a:r>
              <a:rPr lang="en-US" altLang="ko-KR" sz="1800" dirty="0">
                <a:solidFill>
                  <a:schemeClr val="accent2"/>
                </a:solidFill>
              </a:rPr>
              <a:t>,</a:t>
            </a:r>
            <a:r>
              <a:rPr lang="en-US" altLang="ko-KR" sz="1800" dirty="0">
                <a:solidFill>
                  <a:schemeClr val="accent2"/>
                </a:solidFill>
                <a:sym typeface="Symbol" charset="2"/>
              </a:rPr>
              <a:t></a:t>
            </a:r>
            <a:r>
              <a:rPr lang="en-US" altLang="ko-KR" sz="1800" dirty="0">
                <a:solidFill>
                  <a:schemeClr val="accent2"/>
                </a:solidFill>
              </a:rPr>
              <a:t>)</a:t>
            </a:r>
            <a:r>
              <a:rPr lang="en-US" altLang="ko-KR" sz="1800" dirty="0"/>
              <a:t> is a cycle that is not simple</a:t>
            </a:r>
          </a:p>
          <a:p>
            <a:pPr lvl="1" eaLnBrk="1" hangingPunct="1"/>
            <a:endParaRPr lang="en-US" altLang="ko-KR" sz="1800" dirty="0"/>
          </a:p>
          <a:p>
            <a:pPr eaLnBrk="1" hangingPunct="1"/>
            <a:r>
              <a:rPr lang="en-US" altLang="ko-KR" sz="2000" dirty="0"/>
              <a:t>Note) Tree is a graph without cycles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220" name="Freeform 6"/>
          <p:cNvSpPr>
            <a:spLocks/>
          </p:cNvSpPr>
          <p:nvPr/>
        </p:nvSpPr>
        <p:spPr bwMode="auto">
          <a:xfrm>
            <a:off x="5067300" y="2667000"/>
            <a:ext cx="2182813" cy="2652713"/>
          </a:xfrm>
          <a:custGeom>
            <a:avLst/>
            <a:gdLst>
              <a:gd name="T0" fmla="*/ 1209675 w 1375"/>
              <a:gd name="T1" fmla="*/ 57150 h 1671"/>
              <a:gd name="T2" fmla="*/ 1933576 w 1375"/>
              <a:gd name="T3" fmla="*/ 828675 h 1671"/>
              <a:gd name="T4" fmla="*/ 1866901 w 1375"/>
              <a:gd name="T5" fmla="*/ 2647951 h 1671"/>
              <a:gd name="T6" fmla="*/ 38100 w 1375"/>
              <a:gd name="T7" fmla="*/ 800100 h 1671"/>
              <a:gd name="T8" fmla="*/ 723900 w 1375"/>
              <a:gd name="T9" fmla="*/ 0 h 1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71"/>
              <a:gd name="T17" fmla="*/ 1375 w 1375"/>
              <a:gd name="T18" fmla="*/ 1671 h 1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71">
                <a:moveTo>
                  <a:pt x="762" y="36"/>
                </a:moveTo>
                <a:cubicBezTo>
                  <a:pt x="838" y="117"/>
                  <a:pt x="1149" y="250"/>
                  <a:pt x="1218" y="522"/>
                </a:cubicBezTo>
                <a:cubicBezTo>
                  <a:pt x="1287" y="794"/>
                  <a:pt x="1375" y="1671"/>
                  <a:pt x="1176" y="1668"/>
                </a:cubicBezTo>
                <a:cubicBezTo>
                  <a:pt x="977" y="1665"/>
                  <a:pt x="0" y="798"/>
                  <a:pt x="24" y="504"/>
                </a:cubicBezTo>
                <a:cubicBezTo>
                  <a:pt x="48" y="210"/>
                  <a:pt x="366" y="105"/>
                  <a:pt x="456" y="0"/>
                </a:cubicBezTo>
              </a:path>
            </a:pathLst>
          </a:cu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223" name="Freeform 4"/>
          <p:cNvSpPr>
            <a:spLocks/>
          </p:cNvSpPr>
          <p:nvPr/>
        </p:nvSpPr>
        <p:spPr bwMode="auto">
          <a:xfrm>
            <a:off x="5343525" y="2735263"/>
            <a:ext cx="1570038" cy="2319337"/>
          </a:xfrm>
          <a:custGeom>
            <a:avLst/>
            <a:gdLst>
              <a:gd name="T0" fmla="*/ 9525 w 989"/>
              <a:gd name="T1" fmla="*/ 617537 h 1461"/>
              <a:gd name="T2" fmla="*/ 704850 w 989"/>
              <a:gd name="T3" fmla="*/ 150812 h 1461"/>
              <a:gd name="T4" fmla="*/ 819150 w 989"/>
              <a:gd name="T5" fmla="*/ 1522412 h 1461"/>
              <a:gd name="T6" fmla="*/ 1476375 w 989"/>
              <a:gd name="T7" fmla="*/ 2227262 h 1461"/>
              <a:gd name="T8" fmla="*/ 1381125 w 989"/>
              <a:gd name="T9" fmla="*/ 969962 h 1461"/>
              <a:gd name="T10" fmla="*/ 695325 w 989"/>
              <a:gd name="T11" fmla="*/ 1446212 h 1461"/>
              <a:gd name="T12" fmla="*/ 0 w 989"/>
              <a:gd name="T13" fmla="*/ 931862 h 14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89"/>
              <a:gd name="T22" fmla="*/ 0 h 1461"/>
              <a:gd name="T23" fmla="*/ 989 w 989"/>
              <a:gd name="T24" fmla="*/ 1461 h 14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89" h="1461">
                <a:moveTo>
                  <a:pt x="6" y="389"/>
                </a:moveTo>
                <a:cubicBezTo>
                  <a:pt x="79" y="341"/>
                  <a:pt x="359" y="0"/>
                  <a:pt x="444" y="95"/>
                </a:cubicBezTo>
                <a:cubicBezTo>
                  <a:pt x="529" y="190"/>
                  <a:pt x="435" y="741"/>
                  <a:pt x="516" y="959"/>
                </a:cubicBezTo>
                <a:cubicBezTo>
                  <a:pt x="597" y="1177"/>
                  <a:pt x="871" y="1461"/>
                  <a:pt x="930" y="1403"/>
                </a:cubicBezTo>
                <a:cubicBezTo>
                  <a:pt x="989" y="1345"/>
                  <a:pt x="952" y="693"/>
                  <a:pt x="870" y="611"/>
                </a:cubicBezTo>
                <a:cubicBezTo>
                  <a:pt x="788" y="529"/>
                  <a:pt x="583" y="915"/>
                  <a:pt x="438" y="911"/>
                </a:cubicBezTo>
                <a:cubicBezTo>
                  <a:pt x="293" y="907"/>
                  <a:pt x="91" y="654"/>
                  <a:pt x="0" y="587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224" name="Text Box 5"/>
          <p:cNvSpPr txBox="1">
            <a:spLocks noChangeArrowheads="1"/>
          </p:cNvSpPr>
          <p:nvPr/>
        </p:nvSpPr>
        <p:spPr bwMode="auto">
          <a:xfrm>
            <a:off x="7142163" y="3886200"/>
            <a:ext cx="477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2"/>
                </a:solidFill>
              </a:rPr>
              <a:t>C</a:t>
            </a:r>
            <a:r>
              <a:rPr lang="en-US" altLang="ko-KR" baseline="-25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225" name="Oval 7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X</a:t>
            </a:r>
          </a:p>
        </p:txBody>
      </p:sp>
      <p:sp>
        <p:nvSpPr>
          <p:cNvPr id="9226" name="Oval 8"/>
          <p:cNvSpPr>
            <a:spLocks noChangeArrowheads="1"/>
          </p:cNvSpPr>
          <p:nvPr/>
        </p:nvSpPr>
        <p:spPr bwMode="auto">
          <a:xfrm>
            <a:off x="48768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U</a:t>
            </a:r>
          </a:p>
        </p:txBody>
      </p:sp>
      <p:sp>
        <p:nvSpPr>
          <p:cNvPr id="9227" name="Oval 9"/>
          <p:cNvSpPr>
            <a:spLocks noChangeArrowheads="1"/>
          </p:cNvSpPr>
          <p:nvPr/>
        </p:nvSpPr>
        <p:spPr bwMode="auto">
          <a:xfrm>
            <a:off x="5791200" y="23622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V</a:t>
            </a:r>
          </a:p>
        </p:txBody>
      </p:sp>
      <p:sp>
        <p:nvSpPr>
          <p:cNvPr id="9228" name="Oval 10"/>
          <p:cNvSpPr>
            <a:spLocks noChangeArrowheads="1"/>
          </p:cNvSpPr>
          <p:nvPr/>
        </p:nvSpPr>
        <p:spPr bwMode="auto">
          <a:xfrm>
            <a:off x="5791200" y="41910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W</a:t>
            </a:r>
          </a:p>
        </p:txBody>
      </p:sp>
      <p:sp>
        <p:nvSpPr>
          <p:cNvPr id="9229" name="Oval 11"/>
          <p:cNvSpPr>
            <a:spLocks noChangeArrowheads="1"/>
          </p:cNvSpPr>
          <p:nvPr/>
        </p:nvSpPr>
        <p:spPr bwMode="auto">
          <a:xfrm>
            <a:off x="79248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Z</a:t>
            </a:r>
          </a:p>
        </p:txBody>
      </p:sp>
      <p:cxnSp>
        <p:nvCxnSpPr>
          <p:cNvPr id="9230" name="AutoShape 12"/>
          <p:cNvCxnSpPr>
            <a:cxnSpLocks noChangeShapeType="1"/>
            <a:stCxn id="9227" idx="3"/>
            <a:endCxn id="9226" idx="7"/>
          </p:cNvCxnSpPr>
          <p:nvPr/>
        </p:nvCxnSpPr>
        <p:spPr bwMode="auto">
          <a:xfrm flipH="1">
            <a:off x="5267325" y="27622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13"/>
          <p:cNvCxnSpPr>
            <a:cxnSpLocks noChangeShapeType="1"/>
            <a:stCxn id="9228" idx="1"/>
            <a:endCxn id="9226" idx="5"/>
          </p:cNvCxnSpPr>
          <p:nvPr/>
        </p:nvCxnSpPr>
        <p:spPr bwMode="auto">
          <a:xfrm flipH="1" flipV="1">
            <a:off x="5267325" y="36766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14"/>
          <p:cNvCxnSpPr>
            <a:cxnSpLocks noChangeShapeType="1"/>
            <a:stCxn id="9228" idx="7"/>
            <a:endCxn id="9225" idx="3"/>
          </p:cNvCxnSpPr>
          <p:nvPr/>
        </p:nvCxnSpPr>
        <p:spPr bwMode="auto">
          <a:xfrm flipV="1">
            <a:off x="6181725" y="36766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15"/>
          <p:cNvCxnSpPr>
            <a:cxnSpLocks noChangeShapeType="1"/>
            <a:stCxn id="9225" idx="6"/>
            <a:endCxn id="9229" idx="2"/>
          </p:cNvCxnSpPr>
          <p:nvPr/>
        </p:nvCxnSpPr>
        <p:spPr bwMode="auto">
          <a:xfrm>
            <a:off x="7172325" y="3505200"/>
            <a:ext cx="742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4" name="AutoShape 16"/>
          <p:cNvCxnSpPr>
            <a:cxnSpLocks noChangeShapeType="1"/>
            <a:stCxn id="9227" idx="5"/>
            <a:endCxn id="9225" idx="1"/>
          </p:cNvCxnSpPr>
          <p:nvPr/>
        </p:nvCxnSpPr>
        <p:spPr bwMode="auto">
          <a:xfrm>
            <a:off x="6181725" y="27622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5" name="AutoShape 17"/>
          <p:cNvCxnSpPr>
            <a:cxnSpLocks noChangeShapeType="1"/>
            <a:stCxn id="9227" idx="4"/>
            <a:endCxn id="9228" idx="0"/>
          </p:cNvCxnSpPr>
          <p:nvPr/>
        </p:nvCxnSpPr>
        <p:spPr bwMode="auto">
          <a:xfrm>
            <a:off x="6019800" y="2828925"/>
            <a:ext cx="0" cy="135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6" name="Oval 18"/>
          <p:cNvSpPr>
            <a:spLocks noChangeArrowheads="1"/>
          </p:cNvSpPr>
          <p:nvPr/>
        </p:nvSpPr>
        <p:spPr bwMode="auto">
          <a:xfrm>
            <a:off x="6715125" y="51054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Y</a:t>
            </a:r>
          </a:p>
        </p:txBody>
      </p:sp>
      <p:cxnSp>
        <p:nvCxnSpPr>
          <p:cNvPr id="9237" name="AutoShape 19"/>
          <p:cNvCxnSpPr>
            <a:cxnSpLocks noChangeShapeType="1"/>
            <a:stCxn id="9228" idx="5"/>
            <a:endCxn id="9236" idx="1"/>
          </p:cNvCxnSpPr>
          <p:nvPr/>
        </p:nvCxnSpPr>
        <p:spPr bwMode="auto">
          <a:xfrm>
            <a:off x="6181725" y="4591050"/>
            <a:ext cx="600075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8" name="AutoShape 20"/>
          <p:cNvCxnSpPr>
            <a:cxnSpLocks noChangeShapeType="1"/>
            <a:stCxn id="9225" idx="4"/>
            <a:endCxn id="9236" idx="0"/>
          </p:cNvCxnSpPr>
          <p:nvPr/>
        </p:nvCxnSpPr>
        <p:spPr bwMode="auto">
          <a:xfrm>
            <a:off x="6934200" y="3743325"/>
            <a:ext cx="9525" cy="135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9" name="Text Box 21"/>
          <p:cNvSpPr txBox="1">
            <a:spLocks noChangeArrowheads="1"/>
          </p:cNvSpPr>
          <p:nvPr/>
        </p:nvSpPr>
        <p:spPr bwMode="auto">
          <a:xfrm>
            <a:off x="5105400" y="2590800"/>
            <a:ext cx="344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a</a:t>
            </a:r>
          </a:p>
        </p:txBody>
      </p:sp>
      <p:sp>
        <p:nvSpPr>
          <p:cNvPr id="9240" name="Text Box 22"/>
          <p:cNvSpPr txBox="1">
            <a:spLocks noChangeArrowheads="1"/>
          </p:cNvSpPr>
          <p:nvPr/>
        </p:nvSpPr>
        <p:spPr bwMode="auto">
          <a:xfrm>
            <a:off x="5105400" y="3962400"/>
            <a:ext cx="325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c</a:t>
            </a:r>
          </a:p>
        </p:txBody>
      </p:sp>
      <p:sp>
        <p:nvSpPr>
          <p:cNvPr id="9241" name="Text Box 23"/>
          <p:cNvSpPr txBox="1">
            <a:spLocks noChangeArrowheads="1"/>
          </p:cNvSpPr>
          <p:nvPr/>
        </p:nvSpPr>
        <p:spPr bwMode="auto">
          <a:xfrm>
            <a:off x="6553200" y="25908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b</a:t>
            </a:r>
          </a:p>
        </p:txBody>
      </p:sp>
      <p:sp>
        <p:nvSpPr>
          <p:cNvPr id="9242" name="Text Box 24"/>
          <p:cNvSpPr txBox="1">
            <a:spLocks noChangeArrowheads="1"/>
          </p:cNvSpPr>
          <p:nvPr/>
        </p:nvSpPr>
        <p:spPr bwMode="auto">
          <a:xfrm>
            <a:off x="6400800" y="3810000"/>
            <a:ext cx="344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e</a:t>
            </a:r>
          </a:p>
        </p:txBody>
      </p:sp>
      <p:sp>
        <p:nvSpPr>
          <p:cNvPr id="9243" name="Text Box 25"/>
          <p:cNvSpPr txBox="1">
            <a:spLocks noChangeArrowheads="1"/>
          </p:cNvSpPr>
          <p:nvPr/>
        </p:nvSpPr>
        <p:spPr bwMode="auto">
          <a:xfrm>
            <a:off x="5715000" y="31242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d</a:t>
            </a:r>
          </a:p>
        </p:txBody>
      </p:sp>
      <p:sp>
        <p:nvSpPr>
          <p:cNvPr id="9244" name="Text Box 26"/>
          <p:cNvSpPr txBox="1">
            <a:spLocks noChangeArrowheads="1"/>
          </p:cNvSpPr>
          <p:nvPr/>
        </p:nvSpPr>
        <p:spPr bwMode="auto">
          <a:xfrm>
            <a:off x="6086475" y="4895850"/>
            <a:ext cx="280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f</a:t>
            </a:r>
          </a:p>
        </p:txBody>
      </p:sp>
      <p:sp>
        <p:nvSpPr>
          <p:cNvPr id="9245" name="Text Box 27"/>
          <p:cNvSpPr txBox="1">
            <a:spLocks noChangeArrowheads="1"/>
          </p:cNvSpPr>
          <p:nvPr/>
        </p:nvSpPr>
        <p:spPr bwMode="auto">
          <a:xfrm>
            <a:off x="7086600" y="42672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g</a:t>
            </a:r>
          </a:p>
        </p:txBody>
      </p:sp>
      <p:sp>
        <p:nvSpPr>
          <p:cNvPr id="9246" name="Text Box 28"/>
          <p:cNvSpPr txBox="1">
            <a:spLocks noChangeArrowheads="1"/>
          </p:cNvSpPr>
          <p:nvPr/>
        </p:nvSpPr>
        <p:spPr bwMode="auto">
          <a:xfrm>
            <a:off x="7400925" y="35052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h</a:t>
            </a:r>
          </a:p>
        </p:txBody>
      </p:sp>
      <p:sp>
        <p:nvSpPr>
          <p:cNvPr id="9247" name="Text Box 29"/>
          <p:cNvSpPr txBox="1">
            <a:spLocks noChangeArrowheads="1"/>
          </p:cNvSpPr>
          <p:nvPr/>
        </p:nvSpPr>
        <p:spPr bwMode="auto">
          <a:xfrm>
            <a:off x="5556250" y="3505200"/>
            <a:ext cx="477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accent2"/>
                </a:solidFill>
              </a:rPr>
              <a:t>C</a:t>
            </a:r>
            <a:r>
              <a:rPr lang="en-US" altLang="ko-KR" baseline="-25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6540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Subgraphs</a:t>
            </a:r>
          </a:p>
        </p:txBody>
      </p:sp>
      <p:sp>
        <p:nvSpPr>
          <p:cNvPr id="4101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ko-KR" sz="2400" dirty="0"/>
              <a:t>A subgraph S of a graph G is a graph such that </a:t>
            </a:r>
          </a:p>
          <a:p>
            <a:pPr lvl="1" eaLnBrk="1" hangingPunct="1"/>
            <a:r>
              <a:rPr lang="en-US" altLang="ko-KR" sz="2000" dirty="0"/>
              <a:t>The vertices of S are a subset of the vertices of G</a:t>
            </a:r>
          </a:p>
          <a:p>
            <a:pPr lvl="1" eaLnBrk="1" hangingPunct="1"/>
            <a:r>
              <a:rPr lang="en-US" altLang="ko-KR" sz="2000" dirty="0"/>
              <a:t>The edges of S are a subset of the edges of G</a:t>
            </a:r>
          </a:p>
          <a:p>
            <a:pPr eaLnBrk="1" hangingPunct="1"/>
            <a:endParaRPr lang="en-US" altLang="ko-KR" sz="2400" dirty="0"/>
          </a:p>
          <a:p>
            <a:pPr eaLnBrk="1" hangingPunct="1"/>
            <a:r>
              <a:rPr lang="en-US" altLang="ko-KR" sz="2400" dirty="0"/>
              <a:t>A spanning subgraph of G is a subgraph that contains all the vertices of G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102" name="Text Box 16"/>
          <p:cNvSpPr txBox="1">
            <a:spLocks noChangeArrowheads="1"/>
          </p:cNvSpPr>
          <p:nvPr/>
        </p:nvSpPr>
        <p:spPr bwMode="auto">
          <a:xfrm>
            <a:off x="5435600" y="3117850"/>
            <a:ext cx="2857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Subgraph</a:t>
            </a:r>
          </a:p>
        </p:txBody>
      </p:sp>
      <p:sp>
        <p:nvSpPr>
          <p:cNvPr id="4103" name="Text Box 27"/>
          <p:cNvSpPr txBox="1">
            <a:spLocks noChangeArrowheads="1"/>
          </p:cNvSpPr>
          <p:nvPr/>
        </p:nvSpPr>
        <p:spPr bwMode="auto">
          <a:xfrm>
            <a:off x="5041900" y="5699125"/>
            <a:ext cx="3644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Spanning subgraph</a:t>
            </a:r>
          </a:p>
        </p:txBody>
      </p:sp>
      <p:sp>
        <p:nvSpPr>
          <p:cNvPr id="4104" name="Oval 5"/>
          <p:cNvSpPr>
            <a:spLocks noChangeAspect="1" noChangeArrowheads="1"/>
          </p:cNvSpPr>
          <p:nvPr/>
        </p:nvSpPr>
        <p:spPr bwMode="auto">
          <a:xfrm>
            <a:off x="6788150" y="1951038"/>
            <a:ext cx="366713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05" name="Oval 6"/>
          <p:cNvSpPr>
            <a:spLocks noChangeAspect="1" noChangeArrowheads="1"/>
          </p:cNvSpPr>
          <p:nvPr/>
        </p:nvSpPr>
        <p:spPr bwMode="auto">
          <a:xfrm>
            <a:off x="5324475" y="195103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06" name="Oval 7"/>
          <p:cNvSpPr>
            <a:spLocks noChangeAspect="1" noChangeArrowheads="1"/>
          </p:cNvSpPr>
          <p:nvPr/>
        </p:nvSpPr>
        <p:spPr bwMode="auto">
          <a:xfrm>
            <a:off x="6056313" y="1219200"/>
            <a:ext cx="366712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07" name="Oval 8"/>
          <p:cNvSpPr>
            <a:spLocks noChangeAspect="1" noChangeArrowheads="1"/>
          </p:cNvSpPr>
          <p:nvPr/>
        </p:nvSpPr>
        <p:spPr bwMode="auto">
          <a:xfrm>
            <a:off x="6056313" y="2682875"/>
            <a:ext cx="366712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4108" name="AutoShape 9"/>
          <p:cNvCxnSpPr>
            <a:cxnSpLocks noChangeAspect="1" noChangeShapeType="1"/>
            <a:stCxn id="4106" idx="3"/>
            <a:endCxn id="4105" idx="7"/>
          </p:cNvCxnSpPr>
          <p:nvPr/>
        </p:nvCxnSpPr>
        <p:spPr bwMode="auto">
          <a:xfrm flipH="1">
            <a:off x="5635625" y="1538288"/>
            <a:ext cx="474663" cy="45878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9" name="AutoShape 10"/>
          <p:cNvCxnSpPr>
            <a:cxnSpLocks noChangeAspect="1" noChangeShapeType="1"/>
            <a:stCxn id="4107" idx="1"/>
            <a:endCxn id="4105" idx="5"/>
          </p:cNvCxnSpPr>
          <p:nvPr/>
        </p:nvCxnSpPr>
        <p:spPr bwMode="auto">
          <a:xfrm flipH="1" flipV="1">
            <a:off x="5635625" y="2270125"/>
            <a:ext cx="474663" cy="45878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0" name="AutoShape 11"/>
          <p:cNvCxnSpPr>
            <a:cxnSpLocks noChangeAspect="1" noChangeShapeType="1"/>
            <a:stCxn id="4107" idx="7"/>
            <a:endCxn id="4104" idx="3"/>
          </p:cNvCxnSpPr>
          <p:nvPr/>
        </p:nvCxnSpPr>
        <p:spPr bwMode="auto">
          <a:xfrm flipV="1">
            <a:off x="6367463" y="2270125"/>
            <a:ext cx="474662" cy="45878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1" name="AutoShape 12"/>
          <p:cNvCxnSpPr>
            <a:cxnSpLocks noChangeAspect="1" noChangeShapeType="1"/>
            <a:stCxn id="4106" idx="5"/>
            <a:endCxn id="4104" idx="1"/>
          </p:cNvCxnSpPr>
          <p:nvPr/>
        </p:nvCxnSpPr>
        <p:spPr bwMode="auto">
          <a:xfrm>
            <a:off x="6367463" y="1538288"/>
            <a:ext cx="474662" cy="4587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2" name="AutoShape 13"/>
          <p:cNvCxnSpPr>
            <a:cxnSpLocks noChangeAspect="1" noChangeShapeType="1"/>
            <a:stCxn id="4106" idx="4"/>
            <a:endCxn id="4107" idx="0"/>
          </p:cNvCxnSpPr>
          <p:nvPr/>
        </p:nvCxnSpPr>
        <p:spPr bwMode="auto">
          <a:xfrm>
            <a:off x="6237288" y="1592263"/>
            <a:ext cx="0" cy="108267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3" name="Oval 14"/>
          <p:cNvSpPr>
            <a:spLocks noChangeAspect="1" noChangeArrowheads="1"/>
          </p:cNvSpPr>
          <p:nvPr/>
        </p:nvSpPr>
        <p:spPr bwMode="auto">
          <a:xfrm>
            <a:off x="8039100" y="195103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4114" name="AutoShape 15"/>
          <p:cNvCxnSpPr>
            <a:cxnSpLocks noChangeAspect="1" noChangeShapeType="1"/>
            <a:stCxn id="4104" idx="6"/>
            <a:endCxn id="4113" idx="2"/>
          </p:cNvCxnSpPr>
          <p:nvPr/>
        </p:nvCxnSpPr>
        <p:spPr bwMode="auto">
          <a:xfrm>
            <a:off x="7161213" y="2133600"/>
            <a:ext cx="869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AutoShape 28"/>
          <p:cNvCxnSpPr>
            <a:cxnSpLocks noChangeAspect="1" noChangeShapeType="1"/>
            <a:stCxn id="4107" idx="6"/>
            <a:endCxn id="4113" idx="3"/>
          </p:cNvCxnSpPr>
          <p:nvPr/>
        </p:nvCxnSpPr>
        <p:spPr bwMode="auto">
          <a:xfrm flipV="1">
            <a:off x="6430963" y="2273300"/>
            <a:ext cx="1660525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6" name="AutoShape 29"/>
          <p:cNvCxnSpPr>
            <a:cxnSpLocks noChangeAspect="1" noChangeShapeType="1"/>
            <a:stCxn id="4113" idx="1"/>
            <a:endCxn id="4106" idx="6"/>
          </p:cNvCxnSpPr>
          <p:nvPr/>
        </p:nvCxnSpPr>
        <p:spPr bwMode="auto">
          <a:xfrm flipH="1" flipV="1">
            <a:off x="6430963" y="1401763"/>
            <a:ext cx="1660525" cy="59213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7" name="Oval 32"/>
          <p:cNvSpPr>
            <a:spLocks noChangeAspect="1" noChangeArrowheads="1"/>
          </p:cNvSpPr>
          <p:nvPr/>
        </p:nvSpPr>
        <p:spPr bwMode="auto">
          <a:xfrm>
            <a:off x="6786563" y="4532313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18" name="Oval 33"/>
          <p:cNvSpPr>
            <a:spLocks noChangeAspect="1" noChangeArrowheads="1"/>
          </p:cNvSpPr>
          <p:nvPr/>
        </p:nvSpPr>
        <p:spPr bwMode="auto">
          <a:xfrm>
            <a:off x="5322888" y="4532313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19" name="Oval 34"/>
          <p:cNvSpPr>
            <a:spLocks noChangeAspect="1" noChangeArrowheads="1"/>
          </p:cNvSpPr>
          <p:nvPr/>
        </p:nvSpPr>
        <p:spPr bwMode="auto">
          <a:xfrm>
            <a:off x="6054725" y="3800475"/>
            <a:ext cx="366713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20" name="Oval 35"/>
          <p:cNvSpPr>
            <a:spLocks noChangeAspect="1" noChangeArrowheads="1"/>
          </p:cNvSpPr>
          <p:nvPr/>
        </p:nvSpPr>
        <p:spPr bwMode="auto">
          <a:xfrm>
            <a:off x="6054725" y="5264150"/>
            <a:ext cx="366713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4121" name="AutoShape 36"/>
          <p:cNvCxnSpPr>
            <a:cxnSpLocks noChangeAspect="1" noChangeShapeType="1"/>
            <a:stCxn id="4119" idx="3"/>
            <a:endCxn id="4118" idx="7"/>
          </p:cNvCxnSpPr>
          <p:nvPr/>
        </p:nvCxnSpPr>
        <p:spPr bwMode="auto">
          <a:xfrm flipH="1">
            <a:off x="5634038" y="4119563"/>
            <a:ext cx="474662" cy="4587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2" name="AutoShape 37"/>
          <p:cNvCxnSpPr>
            <a:cxnSpLocks noChangeAspect="1" noChangeShapeType="1"/>
            <a:stCxn id="4120" idx="1"/>
            <a:endCxn id="4118" idx="5"/>
          </p:cNvCxnSpPr>
          <p:nvPr/>
        </p:nvCxnSpPr>
        <p:spPr bwMode="auto">
          <a:xfrm flipH="1" flipV="1">
            <a:off x="5634038" y="4851400"/>
            <a:ext cx="474662" cy="45878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3" name="AutoShape 38"/>
          <p:cNvCxnSpPr>
            <a:cxnSpLocks noChangeAspect="1" noChangeShapeType="1"/>
            <a:stCxn id="4120" idx="7"/>
            <a:endCxn id="4117" idx="3"/>
          </p:cNvCxnSpPr>
          <p:nvPr/>
        </p:nvCxnSpPr>
        <p:spPr bwMode="auto">
          <a:xfrm flipV="1">
            <a:off x="6365875" y="4851400"/>
            <a:ext cx="474663" cy="45878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4" name="AutoShape 39"/>
          <p:cNvCxnSpPr>
            <a:cxnSpLocks noChangeAspect="1" noChangeShapeType="1"/>
            <a:stCxn id="4119" idx="5"/>
            <a:endCxn id="4117" idx="1"/>
          </p:cNvCxnSpPr>
          <p:nvPr/>
        </p:nvCxnSpPr>
        <p:spPr bwMode="auto">
          <a:xfrm>
            <a:off x="6365875" y="4119563"/>
            <a:ext cx="474663" cy="4587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5" name="AutoShape 40"/>
          <p:cNvCxnSpPr>
            <a:cxnSpLocks noChangeAspect="1" noChangeShapeType="1"/>
            <a:stCxn id="4119" idx="4"/>
            <a:endCxn id="4120" idx="0"/>
          </p:cNvCxnSpPr>
          <p:nvPr/>
        </p:nvCxnSpPr>
        <p:spPr bwMode="auto">
          <a:xfrm>
            <a:off x="6235700" y="4173538"/>
            <a:ext cx="0" cy="108267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26" name="Oval 41"/>
          <p:cNvSpPr>
            <a:spLocks noChangeAspect="1" noChangeArrowheads="1"/>
          </p:cNvSpPr>
          <p:nvPr/>
        </p:nvSpPr>
        <p:spPr bwMode="auto">
          <a:xfrm>
            <a:off x="8037513" y="4532313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4127" name="AutoShape 42"/>
          <p:cNvCxnSpPr>
            <a:cxnSpLocks noChangeAspect="1" noChangeShapeType="1"/>
            <a:stCxn id="4117" idx="6"/>
            <a:endCxn id="4126" idx="2"/>
          </p:cNvCxnSpPr>
          <p:nvPr/>
        </p:nvCxnSpPr>
        <p:spPr bwMode="auto">
          <a:xfrm>
            <a:off x="7159625" y="4714875"/>
            <a:ext cx="869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8" name="AutoShape 43"/>
          <p:cNvCxnSpPr>
            <a:cxnSpLocks noChangeAspect="1" noChangeShapeType="1"/>
            <a:stCxn id="4120" idx="6"/>
            <a:endCxn id="4126" idx="3"/>
          </p:cNvCxnSpPr>
          <p:nvPr/>
        </p:nvCxnSpPr>
        <p:spPr bwMode="auto">
          <a:xfrm flipV="1">
            <a:off x="6429375" y="4854575"/>
            <a:ext cx="1660525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9" name="AutoShape 44"/>
          <p:cNvCxnSpPr>
            <a:cxnSpLocks noChangeAspect="1" noChangeShapeType="1"/>
            <a:stCxn id="4126" idx="1"/>
            <a:endCxn id="4119" idx="6"/>
          </p:cNvCxnSpPr>
          <p:nvPr/>
        </p:nvCxnSpPr>
        <p:spPr bwMode="auto">
          <a:xfrm flipH="1" flipV="1">
            <a:off x="6429375" y="3983038"/>
            <a:ext cx="1660525" cy="59213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431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Connectivity</a:t>
            </a:r>
          </a:p>
        </p:txBody>
      </p:sp>
      <p:sp>
        <p:nvSpPr>
          <p:cNvPr id="5125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dirty="0"/>
              <a:t>A graph is connected if there is a path between every pair of vertices</a:t>
            </a:r>
          </a:p>
          <a:p>
            <a:pPr eaLnBrk="1" hangingPunct="1">
              <a:lnSpc>
                <a:spcPct val="90000"/>
              </a:lnSpc>
            </a:pPr>
            <a:endParaRPr lang="en-US" altLang="ko-KR" dirty="0"/>
          </a:p>
          <a:p>
            <a:pPr eaLnBrk="1" hangingPunct="1">
              <a:lnSpc>
                <a:spcPct val="90000"/>
              </a:lnSpc>
            </a:pPr>
            <a:r>
              <a:rPr lang="en-US" altLang="ko-KR" dirty="0"/>
              <a:t>A connected component of a graph G is a maximal connected subgraph of G</a:t>
            </a:r>
          </a:p>
          <a:p>
            <a:pPr eaLnBrk="1" hangingPunct="1">
              <a:lnSpc>
                <a:spcPct val="90000"/>
              </a:lnSpc>
            </a:pPr>
            <a:endParaRPr lang="en-US" altLang="ko-KR" dirty="0"/>
          </a:p>
          <a:p>
            <a:pPr eaLnBrk="1" hangingPunct="1">
              <a:lnSpc>
                <a:spcPct val="90000"/>
              </a:lnSpc>
            </a:pPr>
            <a:r>
              <a:rPr lang="en-US" altLang="ko-KR" dirty="0"/>
              <a:t>“Maximal”?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5126" name="Group 34"/>
          <p:cNvGrpSpPr>
            <a:grpSpLocks noChangeAspect="1"/>
          </p:cNvGrpSpPr>
          <p:nvPr/>
        </p:nvGrpSpPr>
        <p:grpSpPr bwMode="auto">
          <a:xfrm>
            <a:off x="5324475" y="1219200"/>
            <a:ext cx="3081338" cy="1830388"/>
            <a:chOff x="2855" y="994"/>
            <a:chExt cx="2425" cy="1440"/>
          </a:xfrm>
        </p:grpSpPr>
        <p:sp>
          <p:nvSpPr>
            <p:cNvPr id="5139" name="Oval 6"/>
            <p:cNvSpPr>
              <a:spLocks noChangeAspect="1" noChangeArrowheads="1"/>
            </p:cNvSpPr>
            <p:nvPr/>
          </p:nvSpPr>
          <p:spPr bwMode="auto">
            <a:xfrm>
              <a:off x="4007" y="157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40" name="Oval 7"/>
            <p:cNvSpPr>
              <a:spLocks noChangeAspect="1" noChangeArrowheads="1"/>
            </p:cNvSpPr>
            <p:nvPr/>
          </p:nvSpPr>
          <p:spPr bwMode="auto">
            <a:xfrm>
              <a:off x="2855" y="157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41" name="Oval 8"/>
            <p:cNvSpPr>
              <a:spLocks noChangeAspect="1" noChangeArrowheads="1"/>
            </p:cNvSpPr>
            <p:nvPr/>
          </p:nvSpPr>
          <p:spPr bwMode="auto">
            <a:xfrm>
              <a:off x="3431" y="994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42" name="Oval 9"/>
            <p:cNvSpPr>
              <a:spLocks noChangeAspect="1" noChangeArrowheads="1"/>
            </p:cNvSpPr>
            <p:nvPr/>
          </p:nvSpPr>
          <p:spPr bwMode="auto">
            <a:xfrm>
              <a:off x="3431" y="2146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cxnSp>
          <p:nvCxnSpPr>
            <p:cNvPr id="5143" name="AutoShape 11"/>
            <p:cNvCxnSpPr>
              <a:cxnSpLocks noChangeAspect="1" noChangeShapeType="1"/>
              <a:stCxn id="5141" idx="3"/>
              <a:endCxn id="5140" idx="7"/>
            </p:cNvCxnSpPr>
            <p:nvPr/>
          </p:nvCxnSpPr>
          <p:spPr bwMode="auto">
            <a:xfrm flipH="1">
              <a:off x="3100" y="1245"/>
              <a:ext cx="373" cy="36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4" name="AutoShape 12"/>
            <p:cNvCxnSpPr>
              <a:cxnSpLocks noChangeAspect="1" noChangeShapeType="1"/>
              <a:stCxn id="5142" idx="1"/>
              <a:endCxn id="5140" idx="5"/>
            </p:cNvCxnSpPr>
            <p:nvPr/>
          </p:nvCxnSpPr>
          <p:spPr bwMode="auto">
            <a:xfrm flipH="1" flipV="1">
              <a:off x="3100" y="1821"/>
              <a:ext cx="373" cy="36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5" name="AutoShape 13"/>
            <p:cNvCxnSpPr>
              <a:cxnSpLocks noChangeAspect="1" noChangeShapeType="1"/>
              <a:stCxn id="5142" idx="7"/>
              <a:endCxn id="5139" idx="3"/>
            </p:cNvCxnSpPr>
            <p:nvPr/>
          </p:nvCxnSpPr>
          <p:spPr bwMode="auto">
            <a:xfrm flipV="1">
              <a:off x="3676" y="1821"/>
              <a:ext cx="373" cy="36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6" name="AutoShape 14"/>
            <p:cNvCxnSpPr>
              <a:cxnSpLocks noChangeAspect="1" noChangeShapeType="1"/>
              <a:stCxn id="5141" idx="5"/>
              <a:endCxn id="5139" idx="1"/>
            </p:cNvCxnSpPr>
            <p:nvPr/>
          </p:nvCxnSpPr>
          <p:spPr bwMode="auto">
            <a:xfrm>
              <a:off x="3676" y="1245"/>
              <a:ext cx="373" cy="36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7" name="AutoShape 15"/>
            <p:cNvCxnSpPr>
              <a:cxnSpLocks noChangeAspect="1" noChangeShapeType="1"/>
              <a:stCxn id="5141" idx="4"/>
              <a:endCxn id="5142" idx="0"/>
            </p:cNvCxnSpPr>
            <p:nvPr/>
          </p:nvCxnSpPr>
          <p:spPr bwMode="auto">
            <a:xfrm>
              <a:off x="3574" y="1287"/>
              <a:ext cx="0" cy="8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48" name="Oval 32"/>
            <p:cNvSpPr>
              <a:spLocks noChangeAspect="1" noChangeArrowheads="1"/>
            </p:cNvSpPr>
            <p:nvPr/>
          </p:nvSpPr>
          <p:spPr bwMode="auto">
            <a:xfrm>
              <a:off x="4992" y="157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cxnSp>
          <p:nvCxnSpPr>
            <p:cNvPr id="5149" name="AutoShape 33"/>
            <p:cNvCxnSpPr>
              <a:cxnSpLocks noChangeAspect="1" noChangeShapeType="1"/>
              <a:stCxn id="5139" idx="6"/>
              <a:endCxn id="5148" idx="2"/>
            </p:cNvCxnSpPr>
            <p:nvPr/>
          </p:nvCxnSpPr>
          <p:spPr bwMode="auto">
            <a:xfrm>
              <a:off x="4300" y="1713"/>
              <a:ext cx="68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Text Box 35"/>
          <p:cNvSpPr txBox="1">
            <a:spLocks noChangeArrowheads="1"/>
          </p:cNvSpPr>
          <p:nvPr/>
        </p:nvSpPr>
        <p:spPr bwMode="auto">
          <a:xfrm>
            <a:off x="5435600" y="3048000"/>
            <a:ext cx="2857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Connected graph</a:t>
            </a:r>
          </a:p>
        </p:txBody>
      </p:sp>
      <p:grpSp>
        <p:nvGrpSpPr>
          <p:cNvPr id="5128" name="Group 49"/>
          <p:cNvGrpSpPr>
            <a:grpSpLocks/>
          </p:cNvGrpSpPr>
          <p:nvPr/>
        </p:nvGrpSpPr>
        <p:grpSpPr bwMode="auto">
          <a:xfrm>
            <a:off x="5324475" y="3651250"/>
            <a:ext cx="3081338" cy="1830388"/>
            <a:chOff x="3353" y="2543"/>
            <a:chExt cx="1941" cy="1153"/>
          </a:xfrm>
        </p:grpSpPr>
        <p:sp>
          <p:nvSpPr>
            <p:cNvPr id="5130" name="Oval 37"/>
            <p:cNvSpPr>
              <a:spLocks noChangeAspect="1" noChangeArrowheads="1"/>
            </p:cNvSpPr>
            <p:nvPr/>
          </p:nvSpPr>
          <p:spPr bwMode="auto">
            <a:xfrm>
              <a:off x="4275" y="3004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31" name="Oval 38"/>
            <p:cNvSpPr>
              <a:spLocks noChangeAspect="1" noChangeArrowheads="1"/>
            </p:cNvSpPr>
            <p:nvPr/>
          </p:nvSpPr>
          <p:spPr bwMode="auto">
            <a:xfrm>
              <a:off x="3353" y="3004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32" name="Oval 39"/>
            <p:cNvSpPr>
              <a:spLocks noChangeAspect="1" noChangeArrowheads="1"/>
            </p:cNvSpPr>
            <p:nvPr/>
          </p:nvSpPr>
          <p:spPr bwMode="auto">
            <a:xfrm>
              <a:off x="3814" y="254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33" name="Oval 40"/>
            <p:cNvSpPr>
              <a:spLocks noChangeAspect="1" noChangeArrowheads="1"/>
            </p:cNvSpPr>
            <p:nvPr/>
          </p:nvSpPr>
          <p:spPr bwMode="auto">
            <a:xfrm>
              <a:off x="3814" y="3465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cxnSp>
          <p:nvCxnSpPr>
            <p:cNvPr id="5134" name="AutoShape 41"/>
            <p:cNvCxnSpPr>
              <a:cxnSpLocks noChangeAspect="1" noChangeShapeType="1"/>
              <a:stCxn id="5132" idx="3"/>
              <a:endCxn id="5131" idx="7"/>
            </p:cNvCxnSpPr>
            <p:nvPr/>
          </p:nvCxnSpPr>
          <p:spPr bwMode="auto">
            <a:xfrm flipH="1">
              <a:off x="3549" y="2744"/>
              <a:ext cx="299" cy="2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5" name="AutoShape 42"/>
            <p:cNvCxnSpPr>
              <a:cxnSpLocks noChangeAspect="1" noChangeShapeType="1"/>
              <a:stCxn id="5133" idx="1"/>
              <a:endCxn id="5131" idx="5"/>
            </p:cNvCxnSpPr>
            <p:nvPr/>
          </p:nvCxnSpPr>
          <p:spPr bwMode="auto">
            <a:xfrm flipH="1" flipV="1">
              <a:off x="3549" y="3205"/>
              <a:ext cx="299" cy="2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6" name="AutoShape 45"/>
            <p:cNvCxnSpPr>
              <a:cxnSpLocks noChangeAspect="1" noChangeShapeType="1"/>
              <a:stCxn id="5132" idx="4"/>
              <a:endCxn id="5133" idx="0"/>
            </p:cNvCxnSpPr>
            <p:nvPr/>
          </p:nvCxnSpPr>
          <p:spPr bwMode="auto">
            <a:xfrm>
              <a:off x="3928" y="2778"/>
              <a:ext cx="0" cy="68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7" name="Oval 46"/>
            <p:cNvSpPr>
              <a:spLocks noChangeAspect="1" noChangeArrowheads="1"/>
            </p:cNvSpPr>
            <p:nvPr/>
          </p:nvSpPr>
          <p:spPr bwMode="auto">
            <a:xfrm>
              <a:off x="5063" y="3004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cxnSp>
          <p:nvCxnSpPr>
            <p:cNvPr id="5138" name="AutoShape 47"/>
            <p:cNvCxnSpPr>
              <a:cxnSpLocks noChangeAspect="1" noChangeShapeType="1"/>
              <a:stCxn id="5130" idx="6"/>
              <a:endCxn id="5137" idx="2"/>
            </p:cNvCxnSpPr>
            <p:nvPr/>
          </p:nvCxnSpPr>
          <p:spPr bwMode="auto">
            <a:xfrm>
              <a:off x="4510" y="3119"/>
              <a:ext cx="54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9" name="Text Box 48"/>
          <p:cNvSpPr txBox="1">
            <a:spLocks noChangeArrowheads="1"/>
          </p:cNvSpPr>
          <p:nvPr/>
        </p:nvSpPr>
        <p:spPr bwMode="auto">
          <a:xfrm>
            <a:off x="5041900" y="5481638"/>
            <a:ext cx="36449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Non connected graph with two connected components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6451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Trees and Forests</a:t>
            </a:r>
          </a:p>
        </p:txBody>
      </p:sp>
      <p:sp>
        <p:nvSpPr>
          <p:cNvPr id="6149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A (free) tree is an undirected graph T such that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T is connected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T has no cycles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 sz="2000" dirty="0"/>
              <a:t>This definition of tree is different from the one of a rooted tree</a:t>
            </a:r>
          </a:p>
          <a:p>
            <a:pPr eaLnBrk="1" hangingPunct="1">
              <a:lnSpc>
                <a:spcPct val="90000"/>
              </a:lnSpc>
            </a:pPr>
            <a:endParaRPr lang="en-US" altLang="ko-KR" sz="24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A forest is an undirected graph without cycles</a:t>
            </a:r>
          </a:p>
          <a:p>
            <a:pPr eaLnBrk="1" hangingPunct="1">
              <a:lnSpc>
                <a:spcPct val="90000"/>
              </a:lnSpc>
            </a:pPr>
            <a:endParaRPr lang="en-US" altLang="ko-KR" sz="24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The connected components of a forest are trees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150" name="Text Box 4"/>
          <p:cNvSpPr txBox="1">
            <a:spLocks noChangeArrowheads="1"/>
          </p:cNvSpPr>
          <p:nvPr/>
        </p:nvSpPr>
        <p:spPr bwMode="auto">
          <a:xfrm>
            <a:off x="5429250" y="3117850"/>
            <a:ext cx="2857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Tree</a:t>
            </a:r>
          </a:p>
        </p:txBody>
      </p:sp>
      <p:sp>
        <p:nvSpPr>
          <p:cNvPr id="6151" name="Text Box 5"/>
          <p:cNvSpPr txBox="1">
            <a:spLocks noChangeArrowheads="1"/>
          </p:cNvSpPr>
          <p:nvPr/>
        </p:nvSpPr>
        <p:spPr bwMode="auto">
          <a:xfrm>
            <a:off x="5041900" y="5699125"/>
            <a:ext cx="3644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Forest</a:t>
            </a:r>
          </a:p>
        </p:txBody>
      </p:sp>
      <p:sp>
        <p:nvSpPr>
          <p:cNvPr id="6152" name="Oval 6"/>
          <p:cNvSpPr>
            <a:spLocks noChangeAspect="1" noChangeArrowheads="1"/>
          </p:cNvSpPr>
          <p:nvPr/>
        </p:nvSpPr>
        <p:spPr bwMode="auto">
          <a:xfrm>
            <a:off x="7569200" y="195103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53" name="Oval 7"/>
          <p:cNvSpPr>
            <a:spLocks noChangeAspect="1" noChangeArrowheads="1"/>
          </p:cNvSpPr>
          <p:nvPr/>
        </p:nvSpPr>
        <p:spPr bwMode="auto">
          <a:xfrm>
            <a:off x="6659563" y="1952625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54" name="Oval 8"/>
          <p:cNvSpPr>
            <a:spLocks noChangeAspect="1" noChangeArrowheads="1"/>
          </p:cNvSpPr>
          <p:nvPr/>
        </p:nvSpPr>
        <p:spPr bwMode="auto">
          <a:xfrm>
            <a:off x="5780088" y="1946275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55" name="Oval 9"/>
          <p:cNvSpPr>
            <a:spLocks noChangeAspect="1" noChangeArrowheads="1"/>
          </p:cNvSpPr>
          <p:nvPr/>
        </p:nvSpPr>
        <p:spPr bwMode="auto">
          <a:xfrm>
            <a:off x="6664325" y="2682875"/>
            <a:ext cx="366713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6156" name="AutoShape 10"/>
          <p:cNvCxnSpPr>
            <a:cxnSpLocks noChangeAspect="1" noChangeShapeType="1"/>
            <a:stCxn id="6154" idx="6"/>
            <a:endCxn id="6153" idx="2"/>
          </p:cNvCxnSpPr>
          <p:nvPr/>
        </p:nvCxnSpPr>
        <p:spPr bwMode="auto">
          <a:xfrm>
            <a:off x="6154738" y="2128838"/>
            <a:ext cx="493712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7" name="AutoShape 11"/>
          <p:cNvCxnSpPr>
            <a:cxnSpLocks noChangeAspect="1" noChangeShapeType="1"/>
            <a:stCxn id="6155" idx="0"/>
            <a:endCxn id="6153" idx="4"/>
          </p:cNvCxnSpPr>
          <p:nvPr/>
        </p:nvCxnSpPr>
        <p:spPr bwMode="auto">
          <a:xfrm flipH="1" flipV="1">
            <a:off x="6842125" y="2327275"/>
            <a:ext cx="4763" cy="3444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8" name="Oval 15"/>
          <p:cNvSpPr>
            <a:spLocks noChangeAspect="1" noChangeArrowheads="1"/>
          </p:cNvSpPr>
          <p:nvPr/>
        </p:nvSpPr>
        <p:spPr bwMode="auto">
          <a:xfrm>
            <a:off x="7569200" y="268128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6159" name="AutoShape 16"/>
          <p:cNvCxnSpPr>
            <a:cxnSpLocks noChangeAspect="1" noChangeShapeType="1"/>
            <a:stCxn id="6152" idx="2"/>
            <a:endCxn id="6153" idx="6"/>
          </p:cNvCxnSpPr>
          <p:nvPr/>
        </p:nvCxnSpPr>
        <p:spPr bwMode="auto">
          <a:xfrm flipH="1">
            <a:off x="7034213" y="2133600"/>
            <a:ext cx="5238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0" name="AutoShape 17"/>
          <p:cNvCxnSpPr>
            <a:cxnSpLocks noChangeAspect="1" noChangeShapeType="1"/>
            <a:stCxn id="6155" idx="6"/>
            <a:endCxn id="6158" idx="2"/>
          </p:cNvCxnSpPr>
          <p:nvPr/>
        </p:nvCxnSpPr>
        <p:spPr bwMode="auto">
          <a:xfrm flipV="1">
            <a:off x="7038975" y="2863850"/>
            <a:ext cx="519113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61" name="Group 51"/>
          <p:cNvGrpSpPr>
            <a:grpSpLocks/>
          </p:cNvGrpSpPr>
          <p:nvPr/>
        </p:nvGrpSpPr>
        <p:grpSpPr bwMode="auto">
          <a:xfrm>
            <a:off x="5029200" y="4368800"/>
            <a:ext cx="3657600" cy="1098550"/>
            <a:chOff x="3168" y="2752"/>
            <a:chExt cx="2304" cy="692"/>
          </a:xfrm>
        </p:grpSpPr>
        <p:sp>
          <p:nvSpPr>
            <p:cNvPr id="6162" name="Oval 34"/>
            <p:cNvSpPr>
              <a:spLocks noChangeAspect="1" noChangeArrowheads="1"/>
            </p:cNvSpPr>
            <p:nvPr/>
          </p:nvSpPr>
          <p:spPr bwMode="auto">
            <a:xfrm>
              <a:off x="3168" y="2982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grpSp>
          <p:nvGrpSpPr>
            <p:cNvPr id="6163" name="Group 50"/>
            <p:cNvGrpSpPr>
              <a:grpSpLocks/>
            </p:cNvGrpSpPr>
            <p:nvPr/>
          </p:nvGrpSpPr>
          <p:grpSpPr bwMode="auto">
            <a:xfrm>
              <a:off x="3691" y="2752"/>
              <a:ext cx="685" cy="692"/>
              <a:chOff x="3722" y="2755"/>
              <a:chExt cx="685" cy="692"/>
            </a:xfrm>
          </p:grpSpPr>
          <p:sp>
            <p:nvSpPr>
              <p:cNvPr id="6172" name="Oval 32"/>
              <p:cNvSpPr>
                <a:spLocks noChangeAspect="1" noChangeArrowheads="1"/>
              </p:cNvSpPr>
              <p:nvPr/>
            </p:nvSpPr>
            <p:spPr bwMode="auto">
              <a:xfrm>
                <a:off x="4176" y="2755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73" name="Oval 33"/>
              <p:cNvSpPr>
                <a:spLocks noChangeAspect="1" noChangeArrowheads="1"/>
              </p:cNvSpPr>
              <p:nvPr/>
            </p:nvSpPr>
            <p:spPr bwMode="auto">
              <a:xfrm>
                <a:off x="3722" y="2756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74" name="Oval 35"/>
              <p:cNvSpPr>
                <a:spLocks noChangeAspect="1" noChangeArrowheads="1"/>
              </p:cNvSpPr>
              <p:nvPr/>
            </p:nvSpPr>
            <p:spPr bwMode="auto">
              <a:xfrm>
                <a:off x="3725" y="3216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cxnSp>
            <p:nvCxnSpPr>
              <p:cNvPr id="6175" name="AutoShape 37"/>
              <p:cNvCxnSpPr>
                <a:cxnSpLocks noChangeAspect="1" noChangeShapeType="1"/>
                <a:stCxn id="6174" idx="0"/>
                <a:endCxn id="6173" idx="4"/>
              </p:cNvCxnSpPr>
              <p:nvPr/>
            </p:nvCxnSpPr>
            <p:spPr bwMode="auto">
              <a:xfrm flipH="1" flipV="1">
                <a:off x="3837" y="2992"/>
                <a:ext cx="3" cy="21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176" name="Oval 38"/>
              <p:cNvSpPr>
                <a:spLocks noChangeAspect="1" noChangeArrowheads="1"/>
              </p:cNvSpPr>
              <p:nvPr/>
            </p:nvSpPr>
            <p:spPr bwMode="auto">
              <a:xfrm>
                <a:off x="4176" y="3215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cxnSp>
            <p:nvCxnSpPr>
              <p:cNvPr id="6177" name="AutoShape 39"/>
              <p:cNvCxnSpPr>
                <a:cxnSpLocks noChangeAspect="1" noChangeShapeType="1"/>
                <a:stCxn id="6172" idx="2"/>
                <a:endCxn id="6173" idx="6"/>
              </p:cNvCxnSpPr>
              <p:nvPr/>
            </p:nvCxnSpPr>
            <p:spPr bwMode="auto">
              <a:xfrm flipH="1">
                <a:off x="3958" y="2870"/>
                <a:ext cx="211" cy="1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78" name="AutoShape 40"/>
              <p:cNvCxnSpPr>
                <a:cxnSpLocks noChangeAspect="1" noChangeShapeType="1"/>
                <a:stCxn id="6174" idx="6"/>
                <a:endCxn id="6176" idx="2"/>
              </p:cNvCxnSpPr>
              <p:nvPr/>
            </p:nvCxnSpPr>
            <p:spPr bwMode="auto">
              <a:xfrm flipV="1">
                <a:off x="3961" y="3330"/>
                <a:ext cx="208" cy="1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164" name="Group 49"/>
            <p:cNvGrpSpPr>
              <a:grpSpLocks/>
            </p:cNvGrpSpPr>
            <p:nvPr/>
          </p:nvGrpSpPr>
          <p:grpSpPr bwMode="auto">
            <a:xfrm flipH="1">
              <a:off x="4668" y="2752"/>
              <a:ext cx="804" cy="692"/>
              <a:chOff x="4668" y="2755"/>
              <a:chExt cx="804" cy="692"/>
            </a:xfrm>
          </p:grpSpPr>
          <p:sp>
            <p:nvSpPr>
              <p:cNvPr id="6165" name="Oval 41"/>
              <p:cNvSpPr>
                <a:spLocks noChangeAspect="1" noChangeArrowheads="1"/>
              </p:cNvSpPr>
              <p:nvPr/>
            </p:nvSpPr>
            <p:spPr bwMode="auto">
              <a:xfrm>
                <a:off x="5241" y="2755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66" name="Oval 42"/>
              <p:cNvSpPr>
                <a:spLocks noChangeAspect="1" noChangeArrowheads="1"/>
              </p:cNvSpPr>
              <p:nvPr/>
            </p:nvSpPr>
            <p:spPr bwMode="auto">
              <a:xfrm>
                <a:off x="4668" y="2756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67" name="Oval 43"/>
              <p:cNvSpPr>
                <a:spLocks noChangeAspect="1" noChangeArrowheads="1"/>
              </p:cNvSpPr>
              <p:nvPr/>
            </p:nvSpPr>
            <p:spPr bwMode="auto">
              <a:xfrm>
                <a:off x="4671" y="3216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68" name="Oval 44"/>
              <p:cNvSpPr>
                <a:spLocks noChangeAspect="1" noChangeArrowheads="1"/>
              </p:cNvSpPr>
              <p:nvPr/>
            </p:nvSpPr>
            <p:spPr bwMode="auto">
              <a:xfrm>
                <a:off x="4956" y="3024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cxnSp>
            <p:nvCxnSpPr>
              <p:cNvPr id="6169" name="AutoShape 46"/>
              <p:cNvCxnSpPr>
                <a:cxnSpLocks noChangeAspect="1" noChangeShapeType="1"/>
                <a:stCxn id="6168" idx="1"/>
                <a:endCxn id="6166" idx="5"/>
              </p:cNvCxnSpPr>
              <p:nvPr/>
            </p:nvCxnSpPr>
            <p:spPr bwMode="auto">
              <a:xfrm flipH="1" flipV="1">
                <a:off x="4865" y="2959"/>
                <a:ext cx="124" cy="92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70" name="AutoShape 47"/>
              <p:cNvCxnSpPr>
                <a:cxnSpLocks noChangeAspect="1" noChangeShapeType="1"/>
                <a:stCxn id="6167" idx="0"/>
                <a:endCxn id="6166" idx="4"/>
              </p:cNvCxnSpPr>
              <p:nvPr/>
            </p:nvCxnSpPr>
            <p:spPr bwMode="auto">
              <a:xfrm flipH="1" flipV="1">
                <a:off x="4783" y="2992"/>
                <a:ext cx="3" cy="21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71" name="AutoShape 48"/>
              <p:cNvCxnSpPr>
                <a:cxnSpLocks noChangeAspect="1" noChangeShapeType="1"/>
                <a:stCxn id="6165" idx="2"/>
                <a:endCxn id="6166" idx="6"/>
              </p:cNvCxnSpPr>
              <p:nvPr/>
            </p:nvCxnSpPr>
            <p:spPr bwMode="auto">
              <a:xfrm flipH="1">
                <a:off x="4904" y="2870"/>
                <a:ext cx="330" cy="1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9573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Spanning Trees and Forests</a:t>
            </a:r>
          </a:p>
        </p:txBody>
      </p:sp>
      <p:sp>
        <p:nvSpPr>
          <p:cNvPr id="7173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A spanning tree of a connected graph is a spanning subgraph that is a tree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A spanning tree is not unique unless the graph is a tree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Spanning trees have applications to the design of communication networks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A spanning forest of a graph is a spanning subgraph that is a forest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174" name="Text Box 4"/>
          <p:cNvSpPr txBox="1">
            <a:spLocks noChangeArrowheads="1"/>
          </p:cNvSpPr>
          <p:nvPr/>
        </p:nvSpPr>
        <p:spPr bwMode="auto">
          <a:xfrm>
            <a:off x="5435600" y="3355975"/>
            <a:ext cx="2857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Graph</a:t>
            </a:r>
          </a:p>
        </p:txBody>
      </p:sp>
      <p:sp>
        <p:nvSpPr>
          <p:cNvPr id="7175" name="Text Box 5"/>
          <p:cNvSpPr txBox="1">
            <a:spLocks noChangeArrowheads="1"/>
          </p:cNvSpPr>
          <p:nvPr/>
        </p:nvSpPr>
        <p:spPr bwMode="auto">
          <a:xfrm>
            <a:off x="5041900" y="5937250"/>
            <a:ext cx="3644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Spanning tree</a:t>
            </a:r>
          </a:p>
        </p:txBody>
      </p:sp>
      <p:sp>
        <p:nvSpPr>
          <p:cNvPr id="7176" name="Oval 6"/>
          <p:cNvSpPr>
            <a:spLocks noChangeAspect="1" noChangeArrowheads="1"/>
          </p:cNvSpPr>
          <p:nvPr/>
        </p:nvSpPr>
        <p:spPr bwMode="auto">
          <a:xfrm>
            <a:off x="6788150" y="2189163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77" name="Oval 7"/>
          <p:cNvSpPr>
            <a:spLocks noChangeAspect="1" noChangeArrowheads="1"/>
          </p:cNvSpPr>
          <p:nvPr/>
        </p:nvSpPr>
        <p:spPr bwMode="auto">
          <a:xfrm>
            <a:off x="5324475" y="2189163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78" name="Oval 8"/>
          <p:cNvSpPr>
            <a:spLocks noChangeAspect="1" noChangeArrowheads="1"/>
          </p:cNvSpPr>
          <p:nvPr/>
        </p:nvSpPr>
        <p:spPr bwMode="auto">
          <a:xfrm>
            <a:off x="6056313" y="1457325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79" name="Oval 9"/>
          <p:cNvSpPr>
            <a:spLocks noChangeAspect="1" noChangeArrowheads="1"/>
          </p:cNvSpPr>
          <p:nvPr/>
        </p:nvSpPr>
        <p:spPr bwMode="auto">
          <a:xfrm>
            <a:off x="6056313" y="2921000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7180" name="AutoShape 10"/>
          <p:cNvCxnSpPr>
            <a:cxnSpLocks noChangeAspect="1" noChangeShapeType="1"/>
            <a:stCxn id="7178" idx="3"/>
            <a:endCxn id="7177" idx="7"/>
          </p:cNvCxnSpPr>
          <p:nvPr/>
        </p:nvCxnSpPr>
        <p:spPr bwMode="auto">
          <a:xfrm flipH="1">
            <a:off x="5635625" y="1776413"/>
            <a:ext cx="474663" cy="4587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1" name="AutoShape 11"/>
          <p:cNvCxnSpPr>
            <a:cxnSpLocks noChangeAspect="1" noChangeShapeType="1"/>
            <a:stCxn id="7179" idx="1"/>
            <a:endCxn id="7177" idx="5"/>
          </p:cNvCxnSpPr>
          <p:nvPr/>
        </p:nvCxnSpPr>
        <p:spPr bwMode="auto">
          <a:xfrm flipH="1" flipV="1">
            <a:off x="5635625" y="2508250"/>
            <a:ext cx="474663" cy="4587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2" name="AutoShape 12"/>
          <p:cNvCxnSpPr>
            <a:cxnSpLocks noChangeAspect="1" noChangeShapeType="1"/>
            <a:stCxn id="7179" idx="7"/>
            <a:endCxn id="7176" idx="3"/>
          </p:cNvCxnSpPr>
          <p:nvPr/>
        </p:nvCxnSpPr>
        <p:spPr bwMode="auto">
          <a:xfrm flipV="1">
            <a:off x="6367463" y="2508250"/>
            <a:ext cx="474662" cy="4587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3" name="AutoShape 13"/>
          <p:cNvCxnSpPr>
            <a:cxnSpLocks noChangeAspect="1" noChangeShapeType="1"/>
            <a:stCxn id="7178" idx="5"/>
            <a:endCxn id="7176" idx="1"/>
          </p:cNvCxnSpPr>
          <p:nvPr/>
        </p:nvCxnSpPr>
        <p:spPr bwMode="auto">
          <a:xfrm>
            <a:off x="6367463" y="1776413"/>
            <a:ext cx="474662" cy="4587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4" name="AutoShape 14"/>
          <p:cNvCxnSpPr>
            <a:cxnSpLocks noChangeAspect="1" noChangeShapeType="1"/>
            <a:stCxn id="7178" idx="4"/>
            <a:endCxn id="7179" idx="0"/>
          </p:cNvCxnSpPr>
          <p:nvPr/>
        </p:nvCxnSpPr>
        <p:spPr bwMode="auto">
          <a:xfrm>
            <a:off x="6237288" y="1830388"/>
            <a:ext cx="0" cy="1082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5" name="Oval 15"/>
          <p:cNvSpPr>
            <a:spLocks noChangeAspect="1" noChangeArrowheads="1"/>
          </p:cNvSpPr>
          <p:nvPr/>
        </p:nvSpPr>
        <p:spPr bwMode="auto">
          <a:xfrm>
            <a:off x="8039100" y="2189163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7186" name="AutoShape 16"/>
          <p:cNvCxnSpPr>
            <a:cxnSpLocks noChangeAspect="1" noChangeShapeType="1"/>
            <a:stCxn id="7176" idx="6"/>
            <a:endCxn id="7185" idx="2"/>
          </p:cNvCxnSpPr>
          <p:nvPr/>
        </p:nvCxnSpPr>
        <p:spPr bwMode="auto">
          <a:xfrm>
            <a:off x="7161213" y="2371725"/>
            <a:ext cx="869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7" name="AutoShape 17"/>
          <p:cNvCxnSpPr>
            <a:cxnSpLocks noChangeAspect="1" noChangeShapeType="1"/>
            <a:stCxn id="7179" idx="6"/>
            <a:endCxn id="7185" idx="3"/>
          </p:cNvCxnSpPr>
          <p:nvPr/>
        </p:nvCxnSpPr>
        <p:spPr bwMode="auto">
          <a:xfrm flipV="1">
            <a:off x="6430963" y="2511425"/>
            <a:ext cx="1660525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8" name="AutoShape 18"/>
          <p:cNvCxnSpPr>
            <a:cxnSpLocks noChangeAspect="1" noChangeShapeType="1"/>
            <a:stCxn id="7185" idx="1"/>
            <a:endCxn id="7178" idx="6"/>
          </p:cNvCxnSpPr>
          <p:nvPr/>
        </p:nvCxnSpPr>
        <p:spPr bwMode="auto">
          <a:xfrm flipH="1" flipV="1">
            <a:off x="6430963" y="1639888"/>
            <a:ext cx="1660525" cy="5921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9" name="Oval 19"/>
          <p:cNvSpPr>
            <a:spLocks noChangeAspect="1" noChangeArrowheads="1"/>
          </p:cNvSpPr>
          <p:nvPr/>
        </p:nvSpPr>
        <p:spPr bwMode="auto">
          <a:xfrm>
            <a:off x="6786563" y="4770438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90" name="Oval 20"/>
          <p:cNvSpPr>
            <a:spLocks noChangeAspect="1" noChangeArrowheads="1"/>
          </p:cNvSpPr>
          <p:nvPr/>
        </p:nvSpPr>
        <p:spPr bwMode="auto">
          <a:xfrm>
            <a:off x="5322888" y="4770438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91" name="Oval 21"/>
          <p:cNvSpPr>
            <a:spLocks noChangeAspect="1" noChangeArrowheads="1"/>
          </p:cNvSpPr>
          <p:nvPr/>
        </p:nvSpPr>
        <p:spPr bwMode="auto">
          <a:xfrm>
            <a:off x="6054725" y="4038600"/>
            <a:ext cx="366713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92" name="Oval 22"/>
          <p:cNvSpPr>
            <a:spLocks noChangeAspect="1" noChangeArrowheads="1"/>
          </p:cNvSpPr>
          <p:nvPr/>
        </p:nvSpPr>
        <p:spPr bwMode="auto">
          <a:xfrm>
            <a:off x="6054725" y="5502275"/>
            <a:ext cx="366713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7193" name="AutoShape 23"/>
          <p:cNvCxnSpPr>
            <a:cxnSpLocks noChangeAspect="1" noChangeShapeType="1"/>
            <a:stCxn id="7191" idx="3"/>
            <a:endCxn id="7190" idx="7"/>
          </p:cNvCxnSpPr>
          <p:nvPr/>
        </p:nvCxnSpPr>
        <p:spPr bwMode="auto">
          <a:xfrm flipH="1">
            <a:off x="5634038" y="4357688"/>
            <a:ext cx="474662" cy="4587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94" name="AutoShape 24"/>
          <p:cNvCxnSpPr>
            <a:cxnSpLocks noChangeAspect="1" noChangeShapeType="1"/>
            <a:stCxn id="7192" idx="1"/>
            <a:endCxn id="7190" idx="5"/>
          </p:cNvCxnSpPr>
          <p:nvPr/>
        </p:nvCxnSpPr>
        <p:spPr bwMode="auto">
          <a:xfrm flipH="1" flipV="1">
            <a:off x="5634038" y="5089525"/>
            <a:ext cx="474662" cy="45878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95" name="AutoShape 25"/>
          <p:cNvCxnSpPr>
            <a:cxnSpLocks noChangeAspect="1" noChangeShapeType="1"/>
            <a:stCxn id="7192" idx="7"/>
            <a:endCxn id="7189" idx="3"/>
          </p:cNvCxnSpPr>
          <p:nvPr/>
        </p:nvCxnSpPr>
        <p:spPr bwMode="auto">
          <a:xfrm flipV="1">
            <a:off x="6365875" y="5089525"/>
            <a:ext cx="474663" cy="45878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96" name="AutoShape 26"/>
          <p:cNvCxnSpPr>
            <a:cxnSpLocks noChangeAspect="1" noChangeShapeType="1"/>
            <a:stCxn id="7191" idx="5"/>
            <a:endCxn id="7189" idx="1"/>
          </p:cNvCxnSpPr>
          <p:nvPr/>
        </p:nvCxnSpPr>
        <p:spPr bwMode="auto">
          <a:xfrm>
            <a:off x="6365875" y="4357688"/>
            <a:ext cx="474663" cy="4587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97" name="AutoShape 27"/>
          <p:cNvCxnSpPr>
            <a:cxnSpLocks noChangeAspect="1" noChangeShapeType="1"/>
            <a:stCxn id="7191" idx="4"/>
            <a:endCxn id="7192" idx="0"/>
          </p:cNvCxnSpPr>
          <p:nvPr/>
        </p:nvCxnSpPr>
        <p:spPr bwMode="auto">
          <a:xfrm>
            <a:off x="6235700" y="4411663"/>
            <a:ext cx="0" cy="108267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98" name="Oval 28"/>
          <p:cNvSpPr>
            <a:spLocks noChangeAspect="1" noChangeArrowheads="1"/>
          </p:cNvSpPr>
          <p:nvPr/>
        </p:nvSpPr>
        <p:spPr bwMode="auto">
          <a:xfrm>
            <a:off x="8037513" y="4770438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7199" name="AutoShape 29"/>
          <p:cNvCxnSpPr>
            <a:cxnSpLocks noChangeAspect="1" noChangeShapeType="1"/>
            <a:stCxn id="7189" idx="6"/>
            <a:endCxn id="7198" idx="2"/>
          </p:cNvCxnSpPr>
          <p:nvPr/>
        </p:nvCxnSpPr>
        <p:spPr bwMode="auto">
          <a:xfrm>
            <a:off x="7159625" y="4953000"/>
            <a:ext cx="86995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00" name="AutoShape 30"/>
          <p:cNvCxnSpPr>
            <a:cxnSpLocks noChangeAspect="1" noChangeShapeType="1"/>
            <a:stCxn id="7192" idx="6"/>
            <a:endCxn id="7198" idx="3"/>
          </p:cNvCxnSpPr>
          <p:nvPr/>
        </p:nvCxnSpPr>
        <p:spPr bwMode="auto">
          <a:xfrm flipV="1">
            <a:off x="6429375" y="5092700"/>
            <a:ext cx="1660525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01" name="AutoShape 31"/>
          <p:cNvCxnSpPr>
            <a:cxnSpLocks noChangeAspect="1" noChangeShapeType="1"/>
            <a:stCxn id="7198" idx="1"/>
            <a:endCxn id="7191" idx="6"/>
          </p:cNvCxnSpPr>
          <p:nvPr/>
        </p:nvCxnSpPr>
        <p:spPr bwMode="auto">
          <a:xfrm flipH="1" flipV="1">
            <a:off x="6429375" y="4221163"/>
            <a:ext cx="1660525" cy="59213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600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Some Properties for Undirected Graphs</a:t>
            </a:r>
          </a:p>
        </p:txBody>
      </p:sp>
      <p:sp>
        <p:nvSpPr>
          <p:cNvPr id="10245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5029200" y="1600200"/>
            <a:ext cx="3733800" cy="1600200"/>
          </a:xfrm>
        </p:spPr>
        <p:txBody>
          <a:bodyPr/>
          <a:lstStyle/>
          <a:p>
            <a:pPr marL="114300" indent="-114300" eaLnBrk="1" hangingPunct="1">
              <a:buFont typeface="Wingdings" charset="2"/>
              <a:buNone/>
            </a:pPr>
            <a:r>
              <a:rPr lang="en-US" altLang="ko-KR" sz="2400"/>
              <a:t>Notation</a:t>
            </a:r>
          </a:p>
          <a:p>
            <a:pPr marL="1371600" lvl="1" indent="-914400" eaLnBrk="1" hangingPunct="1">
              <a:buFont typeface="Wingdings" charset="2"/>
              <a:buNone/>
            </a:pPr>
            <a:r>
              <a:rPr lang="en-US" altLang="ko-KR" sz="2000" b="1" i="1">
                <a:latin typeface="Times New Roman" charset="0"/>
              </a:rPr>
              <a:t>   n	</a:t>
            </a:r>
            <a:r>
              <a:rPr lang="en-US" altLang="ko-KR" sz="2000"/>
              <a:t>number of vertices</a:t>
            </a:r>
          </a:p>
          <a:p>
            <a:pPr marL="1371600" lvl="1" indent="-914400" eaLnBrk="1" hangingPunct="1">
              <a:buFont typeface="Wingdings" charset="2"/>
              <a:buNone/>
            </a:pPr>
            <a:r>
              <a:rPr lang="en-US" altLang="ko-KR" sz="2000" b="1" i="1">
                <a:latin typeface="Times New Roman" charset="0"/>
              </a:rPr>
              <a:t>   m	</a:t>
            </a:r>
            <a:r>
              <a:rPr lang="en-US" altLang="ko-KR" sz="2000"/>
              <a:t>number of edges</a:t>
            </a:r>
          </a:p>
          <a:p>
            <a:pPr marL="1371600" lvl="1" indent="-914400" eaLnBrk="1" hangingPunct="1">
              <a:buFont typeface="Wingdings" charset="2"/>
              <a:buNone/>
            </a:pPr>
            <a:r>
              <a:rPr lang="en-US" altLang="ko-KR" sz="2000">
                <a:latin typeface="Times New Roman" charset="0"/>
              </a:rPr>
              <a:t>deg(</a:t>
            </a:r>
            <a:r>
              <a:rPr lang="en-US" altLang="ko-KR" sz="2000" b="1" i="1">
                <a:latin typeface="Times New Roman" charset="0"/>
              </a:rPr>
              <a:t>v</a:t>
            </a:r>
            <a:r>
              <a:rPr lang="en-US" altLang="ko-KR" sz="2000">
                <a:latin typeface="Times New Roman" charset="0"/>
              </a:rPr>
              <a:t>)</a:t>
            </a:r>
            <a:r>
              <a:rPr lang="en-US" altLang="ko-KR" sz="2000" b="1" i="1">
                <a:latin typeface="Times New Roman" charset="0"/>
              </a:rPr>
              <a:t>	</a:t>
            </a:r>
            <a:r>
              <a:rPr lang="en-US" altLang="ko-KR" sz="2000"/>
              <a:t>degree of vertex </a:t>
            </a:r>
            <a:r>
              <a:rPr lang="en-US" altLang="ko-KR" sz="2000" b="1" i="1">
                <a:latin typeface="Times New Roman" charset="0"/>
              </a:rPr>
              <a:t>v</a:t>
            </a:r>
            <a:endParaRPr lang="en-US" altLang="ko-KR" sz="2000"/>
          </a:p>
        </p:txBody>
      </p:sp>
      <p:sp>
        <p:nvSpPr>
          <p:cNvPr id="10246" name="Rectangle 4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1600200"/>
            <a:ext cx="3657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 sz="2400">
                <a:solidFill>
                  <a:schemeClr val="tx2"/>
                </a:solidFill>
              </a:rPr>
              <a:t>Property 1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 sz="2800" b="1">
                <a:latin typeface="Symbol" charset="2"/>
              </a:rPr>
              <a:t>S</a:t>
            </a:r>
            <a:r>
              <a:rPr lang="en-US" altLang="ko-KR" sz="2000" b="1" i="1" baseline="-25000">
                <a:latin typeface="Times New Roman" charset="0"/>
              </a:rPr>
              <a:t>v </a:t>
            </a:r>
            <a:r>
              <a:rPr lang="en-US" altLang="ko-KR" sz="2000">
                <a:latin typeface="Times New Roman" charset="0"/>
              </a:rPr>
              <a:t>deg(</a:t>
            </a:r>
            <a:r>
              <a:rPr lang="en-US" altLang="ko-KR" sz="2000" b="1" i="1">
                <a:latin typeface="Times New Roman" charset="0"/>
              </a:rPr>
              <a:t>v</a:t>
            </a:r>
            <a:r>
              <a:rPr lang="en-US" altLang="ko-KR" sz="2000">
                <a:latin typeface="Times New Roman" charset="0"/>
              </a:rPr>
              <a:t>)</a:t>
            </a:r>
            <a:r>
              <a:rPr lang="en-US" altLang="ko-KR" sz="2000" b="1" i="1">
                <a:latin typeface="Times New Roman" charset="0"/>
              </a:rPr>
              <a:t> </a:t>
            </a:r>
            <a:r>
              <a:rPr lang="en-US" altLang="ko-KR" sz="2000">
                <a:latin typeface="Symbol" charset="2"/>
              </a:rPr>
              <a:t>= </a:t>
            </a:r>
            <a:r>
              <a:rPr lang="en-US" altLang="ko-KR" sz="2000">
                <a:latin typeface="Times New Roman" charset="0"/>
              </a:rPr>
              <a:t>2</a:t>
            </a:r>
            <a:r>
              <a:rPr lang="en-US" altLang="ko-KR" sz="2000" b="1" i="1">
                <a:latin typeface="Times New Roman" charset="0"/>
              </a:rPr>
              <a:t>m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 sz="2000">
                <a:solidFill>
                  <a:srgbClr val="000000"/>
                </a:solidFill>
              </a:rPr>
              <a:t>Proof:</a:t>
            </a:r>
            <a:r>
              <a:rPr lang="en-US" altLang="ko-KR" sz="2000"/>
              <a:t> each edge is counted twice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 sz="2400">
                <a:solidFill>
                  <a:schemeClr val="tx2"/>
                </a:solidFill>
              </a:rPr>
              <a:t>Property 2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 sz="2000"/>
              <a:t>In an undirected graph with no self-loops and no multiple edges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 sz="2000"/>
              <a:t> 	</a:t>
            </a:r>
            <a:r>
              <a:rPr lang="en-US" altLang="ko-KR" sz="2000">
                <a:latin typeface="Times New Roman" charset="0"/>
              </a:rPr>
              <a:t> </a:t>
            </a:r>
            <a:r>
              <a:rPr lang="en-US" altLang="ko-KR" sz="2000" b="1" i="1">
                <a:latin typeface="Times New Roman" charset="0"/>
              </a:rPr>
              <a:t>m </a:t>
            </a:r>
            <a:r>
              <a:rPr lang="en-US" altLang="ko-KR" sz="2000" b="1">
                <a:latin typeface="Symbol" charset="2"/>
                <a:sym typeface="Symbol" charset="2"/>
              </a:rPr>
              <a:t> </a:t>
            </a:r>
            <a:r>
              <a:rPr lang="en-US" altLang="ko-KR" sz="2000" b="1" i="1">
                <a:latin typeface="Times New Roman" charset="0"/>
              </a:rPr>
              <a:t>n </a:t>
            </a:r>
            <a:r>
              <a:rPr lang="en-US" altLang="ko-KR" sz="2000">
                <a:latin typeface="Times New Roman" charset="0"/>
              </a:rPr>
              <a:t>(</a:t>
            </a:r>
            <a:r>
              <a:rPr lang="en-US" altLang="ko-KR" sz="2000" b="1" i="1">
                <a:latin typeface="Times New Roman" charset="0"/>
              </a:rPr>
              <a:t>n </a:t>
            </a:r>
            <a:r>
              <a:rPr lang="en-US" altLang="ko-KR" sz="2000" b="1">
                <a:latin typeface="Symbol" charset="2"/>
              </a:rPr>
              <a:t>-</a:t>
            </a:r>
            <a:r>
              <a:rPr lang="en-US" altLang="ko-KR" sz="2000" b="1" i="1">
                <a:latin typeface="Times New Roman" charset="0"/>
              </a:rPr>
              <a:t> </a:t>
            </a:r>
            <a:r>
              <a:rPr lang="en-US" altLang="ko-KR" sz="2000">
                <a:latin typeface="Times New Roman" charset="0"/>
              </a:rPr>
              <a:t>1)</a:t>
            </a:r>
            <a:r>
              <a:rPr lang="en-US" altLang="ko-KR" sz="2000" b="1">
                <a:latin typeface="Symbol" charset="2"/>
              </a:rPr>
              <a:t>/</a:t>
            </a:r>
            <a:r>
              <a:rPr lang="en-US" altLang="ko-KR" sz="2000">
                <a:latin typeface="Times New Roman" charset="0"/>
              </a:rPr>
              <a:t>2</a:t>
            </a:r>
            <a:endParaRPr lang="en-US" altLang="ko-KR" sz="2000" baseline="3000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 sz="2000">
                <a:solidFill>
                  <a:srgbClr val="000000"/>
                </a:solidFill>
              </a:rPr>
              <a:t>Proof:</a:t>
            </a:r>
            <a:r>
              <a:rPr lang="en-US" altLang="ko-KR" sz="2000"/>
              <a:t> each vertex has degree at most </a:t>
            </a:r>
            <a:r>
              <a:rPr lang="en-US" altLang="ko-KR" sz="2000">
                <a:latin typeface="Times New Roman" charset="0"/>
              </a:rPr>
              <a:t>(</a:t>
            </a:r>
            <a:r>
              <a:rPr lang="en-US" altLang="ko-KR" sz="2000" b="1" i="1">
                <a:latin typeface="Times New Roman" charset="0"/>
              </a:rPr>
              <a:t>n </a:t>
            </a:r>
            <a:r>
              <a:rPr lang="en-US" altLang="ko-KR" sz="2000" b="1">
                <a:latin typeface="Symbol" charset="2"/>
              </a:rPr>
              <a:t>-</a:t>
            </a:r>
            <a:r>
              <a:rPr lang="en-US" altLang="ko-KR" sz="2000" b="1" i="1">
                <a:latin typeface="Times New Roman" charset="0"/>
              </a:rPr>
              <a:t> </a:t>
            </a:r>
            <a:r>
              <a:rPr lang="en-US" altLang="ko-KR" sz="2000">
                <a:latin typeface="Times New Roman" charset="0"/>
              </a:rPr>
              <a:t>1)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endParaRPr lang="en-US" altLang="ko-KR" sz="1000">
              <a:latin typeface="Times New Roman" charset="0"/>
            </a:endParaRP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 sz="2400">
                <a:solidFill>
                  <a:schemeClr val="tx2"/>
                </a:solidFill>
              </a:rPr>
              <a:t>What is the bound for a directed graph?</a:t>
            </a:r>
          </a:p>
        </p:txBody>
      </p:sp>
      <p:sp>
        <p:nvSpPr>
          <p:cNvPr id="10247" name="Oval 5"/>
          <p:cNvSpPr>
            <a:spLocks noChangeArrowheads="1"/>
          </p:cNvSpPr>
          <p:nvPr/>
        </p:nvSpPr>
        <p:spPr bwMode="auto">
          <a:xfrm>
            <a:off x="4267200" y="44545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5181600" y="35401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0249" name="Oval 7"/>
          <p:cNvSpPr>
            <a:spLocks noChangeArrowheads="1"/>
          </p:cNvSpPr>
          <p:nvPr/>
        </p:nvSpPr>
        <p:spPr bwMode="auto">
          <a:xfrm>
            <a:off x="5181600" y="54451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0250" name="Oval 8"/>
          <p:cNvSpPr>
            <a:spLocks noChangeArrowheads="1"/>
          </p:cNvSpPr>
          <p:nvPr/>
        </p:nvSpPr>
        <p:spPr bwMode="auto">
          <a:xfrm>
            <a:off x="6096000" y="44545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10251" name="AutoShape 9"/>
          <p:cNvCxnSpPr>
            <a:cxnSpLocks noChangeShapeType="1"/>
            <a:stCxn id="10248" idx="5"/>
            <a:endCxn id="10250" idx="1"/>
          </p:cNvCxnSpPr>
          <p:nvPr/>
        </p:nvCxnSpPr>
        <p:spPr bwMode="auto">
          <a:xfrm>
            <a:off x="5441950" y="3810000"/>
            <a:ext cx="698500" cy="6794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2" name="AutoShape 10"/>
          <p:cNvCxnSpPr>
            <a:cxnSpLocks noChangeShapeType="1"/>
            <a:stCxn id="10248" idx="3"/>
            <a:endCxn id="10247" idx="7"/>
          </p:cNvCxnSpPr>
          <p:nvPr/>
        </p:nvCxnSpPr>
        <p:spPr bwMode="auto">
          <a:xfrm flipH="1">
            <a:off x="4527550" y="3810000"/>
            <a:ext cx="698500" cy="6794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3" name="AutoShape 11"/>
          <p:cNvCxnSpPr>
            <a:cxnSpLocks noChangeShapeType="1"/>
            <a:stCxn id="10249" idx="1"/>
            <a:endCxn id="10247" idx="5"/>
          </p:cNvCxnSpPr>
          <p:nvPr/>
        </p:nvCxnSpPr>
        <p:spPr bwMode="auto">
          <a:xfrm flipH="1" flipV="1">
            <a:off x="4527550" y="4724400"/>
            <a:ext cx="698500" cy="755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4" name="AutoShape 12"/>
          <p:cNvCxnSpPr>
            <a:cxnSpLocks noChangeShapeType="1"/>
            <a:stCxn id="10250" idx="3"/>
            <a:endCxn id="10249" idx="7"/>
          </p:cNvCxnSpPr>
          <p:nvPr/>
        </p:nvCxnSpPr>
        <p:spPr bwMode="auto">
          <a:xfrm flipH="1">
            <a:off x="5441950" y="4724400"/>
            <a:ext cx="698500" cy="755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5" name="AutoShape 13"/>
          <p:cNvCxnSpPr>
            <a:cxnSpLocks noChangeShapeType="1"/>
            <a:stCxn id="10250" idx="2"/>
            <a:endCxn id="10247" idx="6"/>
          </p:cNvCxnSpPr>
          <p:nvPr/>
        </p:nvCxnSpPr>
        <p:spPr bwMode="auto">
          <a:xfrm flipH="1">
            <a:off x="4581525" y="4606925"/>
            <a:ext cx="1504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6" name="AutoShape 14"/>
          <p:cNvCxnSpPr>
            <a:cxnSpLocks noChangeShapeType="1"/>
            <a:stCxn id="10249" idx="0"/>
            <a:endCxn id="10248" idx="4"/>
          </p:cNvCxnSpPr>
          <p:nvPr/>
        </p:nvCxnSpPr>
        <p:spPr bwMode="auto">
          <a:xfrm flipV="1">
            <a:off x="5334000" y="3854450"/>
            <a:ext cx="0" cy="15811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7" name="Rectangle 15" descr="Rectangle: Click to edit Master text styles&#13;&#10;Second level&#13;&#10;Third level&#13;&#10;Fourth level&#13;&#10;Fifth level"/>
          <p:cNvSpPr>
            <a:spLocks noChangeArrowheads="1"/>
          </p:cNvSpPr>
          <p:nvPr/>
        </p:nvSpPr>
        <p:spPr bwMode="auto">
          <a:xfrm>
            <a:off x="6477000" y="3429000"/>
            <a:ext cx="2286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/>
              <a:t>Example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ko-KR" b="1" i="1">
                <a:latin typeface="Times New Roman" charset="0"/>
              </a:rPr>
              <a:t>n </a:t>
            </a:r>
            <a:r>
              <a:rPr lang="en-US" altLang="ko-KR" b="1">
                <a:latin typeface="Symbol" charset="2"/>
                <a:sym typeface="Symbol" charset="2"/>
              </a:rPr>
              <a:t>= </a:t>
            </a:r>
            <a:r>
              <a:rPr lang="en-US" altLang="ko-KR">
                <a:latin typeface="Times New Roman" charset="0"/>
              </a:rPr>
              <a:t>4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ko-KR" b="1" i="1">
                <a:latin typeface="Times New Roman" charset="0"/>
              </a:rPr>
              <a:t>m </a:t>
            </a:r>
            <a:r>
              <a:rPr lang="en-US" altLang="ko-KR" b="1">
                <a:latin typeface="Symbol" charset="2"/>
                <a:sym typeface="Symbol" charset="2"/>
              </a:rPr>
              <a:t>= </a:t>
            </a:r>
            <a:r>
              <a:rPr lang="en-US" altLang="ko-KR">
                <a:latin typeface="Times New Roman" charset="0"/>
              </a:rPr>
              <a:t>6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ko-KR">
                <a:latin typeface="Times New Roman" charset="0"/>
              </a:rPr>
              <a:t>deg(</a:t>
            </a:r>
            <a:r>
              <a:rPr lang="en-US" altLang="ko-KR" b="1" i="1">
                <a:latin typeface="Times New Roman" charset="0"/>
              </a:rPr>
              <a:t>v</a:t>
            </a:r>
            <a:r>
              <a:rPr lang="en-US" altLang="ko-KR">
                <a:latin typeface="Times New Roman" charset="0"/>
              </a:rPr>
              <a:t>)</a:t>
            </a:r>
            <a:r>
              <a:rPr lang="en-US" altLang="ko-KR" b="1" i="1">
                <a:latin typeface="Times New Roman" charset="0"/>
              </a:rPr>
              <a:t> </a:t>
            </a:r>
            <a:r>
              <a:rPr lang="en-US" altLang="ko-KR">
                <a:latin typeface="Symbol" charset="2"/>
              </a:rPr>
              <a:t>= </a:t>
            </a:r>
            <a:r>
              <a:rPr lang="en-US" altLang="ko-KR">
                <a:latin typeface="Times New Roman" charset="0"/>
              </a:rPr>
              <a:t>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9377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Main Methods of the Graph ADT</a:t>
            </a:r>
          </a:p>
        </p:txBody>
      </p:sp>
      <p:sp>
        <p:nvSpPr>
          <p:cNvPr id="11269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ko-KR" sz="2000" dirty="0"/>
              <a:t>Vertices and edges</a:t>
            </a:r>
          </a:p>
          <a:p>
            <a:pPr lvl="1" eaLnBrk="1" hangingPunct="1"/>
            <a:r>
              <a:rPr lang="en-US" altLang="ko-KR" sz="1800" dirty="0"/>
              <a:t>are positions</a:t>
            </a:r>
          </a:p>
          <a:p>
            <a:pPr lvl="1" eaLnBrk="1" hangingPunct="1"/>
            <a:r>
              <a:rPr lang="en-US" altLang="ko-KR" sz="1800" dirty="0"/>
              <a:t>store elements</a:t>
            </a:r>
          </a:p>
          <a:p>
            <a:pPr eaLnBrk="1" hangingPunct="1"/>
            <a:r>
              <a:rPr lang="en-US" altLang="ko-KR" sz="2000" dirty="0"/>
              <a:t>Accessor methods</a:t>
            </a:r>
          </a:p>
          <a:p>
            <a:pPr lvl="1" eaLnBrk="1" hangingPunct="1"/>
            <a:r>
              <a:rPr lang="en-US" altLang="ko-KR" sz="1800" dirty="0" err="1"/>
              <a:t>e.</a:t>
            </a:r>
            <a:r>
              <a:rPr lang="en-US" altLang="ko-KR" sz="1800" dirty="0" err="1">
                <a:solidFill>
                  <a:schemeClr val="tx2"/>
                </a:solidFill>
              </a:rPr>
              <a:t>endVertices</a:t>
            </a:r>
            <a:r>
              <a:rPr lang="en-US" altLang="ko-KR" sz="1800" dirty="0"/>
              <a:t>(): a list of the two </a:t>
            </a:r>
            <a:r>
              <a:rPr lang="en-US" altLang="ko-KR" sz="1800" dirty="0" err="1"/>
              <a:t>endvertices</a:t>
            </a:r>
            <a:r>
              <a:rPr lang="en-US" altLang="ko-KR" sz="1800" dirty="0"/>
              <a:t> of e</a:t>
            </a:r>
          </a:p>
          <a:p>
            <a:pPr lvl="1" eaLnBrk="1" hangingPunct="1"/>
            <a:r>
              <a:rPr lang="en-US" altLang="ko-KR" sz="1800" dirty="0" err="1"/>
              <a:t>e.</a:t>
            </a:r>
            <a:r>
              <a:rPr lang="en-US" altLang="ko-KR" sz="1800" dirty="0" err="1">
                <a:solidFill>
                  <a:schemeClr val="tx2"/>
                </a:solidFill>
              </a:rPr>
              <a:t>opposite</a:t>
            </a:r>
            <a:r>
              <a:rPr lang="en-US" altLang="ko-KR" sz="1800" dirty="0"/>
              <a:t>(v): the vertex opposite of v on e</a:t>
            </a:r>
          </a:p>
          <a:p>
            <a:pPr lvl="1" eaLnBrk="1" hangingPunct="1"/>
            <a:r>
              <a:rPr lang="en-US" altLang="ko-KR" sz="1800" dirty="0" err="1"/>
              <a:t>u.</a:t>
            </a:r>
            <a:r>
              <a:rPr lang="en-US" altLang="ko-KR" sz="1800" dirty="0" err="1">
                <a:solidFill>
                  <a:schemeClr val="tx2"/>
                </a:solidFill>
              </a:rPr>
              <a:t>isAdjacentTo</a:t>
            </a:r>
            <a:r>
              <a:rPr lang="en-US" altLang="ko-KR" sz="1800" dirty="0"/>
              <a:t>(v): true </a:t>
            </a:r>
            <a:r>
              <a:rPr lang="en-US" altLang="ko-KR" sz="1800" dirty="0" err="1"/>
              <a:t>iff</a:t>
            </a:r>
            <a:r>
              <a:rPr lang="en-US" altLang="ko-KR" sz="1800" dirty="0"/>
              <a:t> u and v are adjacent</a:t>
            </a:r>
          </a:p>
          <a:p>
            <a:pPr lvl="1" eaLnBrk="1" hangingPunct="1"/>
            <a:r>
              <a:rPr lang="en-US" altLang="ko-KR" sz="1800" dirty="0">
                <a:solidFill>
                  <a:schemeClr val="tx2"/>
                </a:solidFill>
              </a:rPr>
              <a:t>*</a:t>
            </a:r>
            <a:r>
              <a:rPr lang="en-US" altLang="ko-KR" sz="1800" dirty="0"/>
              <a:t>v: reference to element associated with vertex v</a:t>
            </a:r>
          </a:p>
          <a:p>
            <a:pPr lvl="1" eaLnBrk="1" hangingPunct="1"/>
            <a:r>
              <a:rPr lang="en-US" altLang="ko-KR" sz="1800" dirty="0">
                <a:solidFill>
                  <a:schemeClr val="tx2"/>
                </a:solidFill>
              </a:rPr>
              <a:t>*</a:t>
            </a:r>
            <a:r>
              <a:rPr lang="en-US" altLang="ko-KR" sz="1800" dirty="0"/>
              <a:t>e: reference to element associated with edge e</a:t>
            </a:r>
          </a:p>
        </p:txBody>
      </p:sp>
      <p:sp>
        <p:nvSpPr>
          <p:cNvPr id="11270" name="Rectangle 4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/>
              <a:t>Update methods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>
                <a:solidFill>
                  <a:schemeClr val="tx2"/>
                </a:solidFill>
              </a:rPr>
              <a:t>insertVertex</a:t>
            </a:r>
            <a:r>
              <a:rPr lang="en-US" altLang="ko-KR" sz="1800"/>
              <a:t>(o): insert a vertex storing element 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>
                <a:solidFill>
                  <a:schemeClr val="tx2"/>
                </a:solidFill>
              </a:rPr>
              <a:t>insertEdge</a:t>
            </a:r>
            <a:r>
              <a:rPr lang="en-US" altLang="ko-KR" sz="1800"/>
              <a:t>(v, w, o): insert an edge (v,w) storing element 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>
                <a:solidFill>
                  <a:schemeClr val="tx2"/>
                </a:solidFill>
              </a:rPr>
              <a:t>eraseVertex</a:t>
            </a:r>
            <a:r>
              <a:rPr lang="en-US" altLang="ko-KR" sz="1800"/>
              <a:t>(v): remove vertex v (and its incident edges)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>
                <a:solidFill>
                  <a:schemeClr val="tx2"/>
                </a:solidFill>
              </a:rPr>
              <a:t>eraseEdge</a:t>
            </a:r>
            <a:r>
              <a:rPr lang="en-US" altLang="ko-KR" sz="1800"/>
              <a:t>(e): remove edge 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Iterable collection methods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>
                <a:solidFill>
                  <a:schemeClr val="tx2"/>
                </a:solidFill>
              </a:rPr>
              <a:t>incidentEdges</a:t>
            </a:r>
            <a:r>
              <a:rPr lang="en-US" altLang="ko-KR" sz="1800"/>
              <a:t>(v): list of edges incident to v</a:t>
            </a:r>
            <a:endParaRPr lang="en-US" altLang="ko-KR" sz="180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>
                <a:solidFill>
                  <a:schemeClr val="tx2"/>
                </a:solidFill>
              </a:rPr>
              <a:t>vertices</a:t>
            </a:r>
            <a:r>
              <a:rPr lang="en-US" altLang="ko-KR" sz="1800"/>
              <a:t>(): list of all vertices in the graph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>
                <a:solidFill>
                  <a:schemeClr val="tx2"/>
                </a:solidFill>
              </a:rPr>
              <a:t>edges</a:t>
            </a:r>
            <a:r>
              <a:rPr lang="en-US" altLang="ko-KR" sz="1800"/>
              <a:t>(): list of all edges in the graph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7620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041FFA-95F2-4CC5-BE63-CABE58D1D820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62000" y="2644170"/>
            <a:ext cx="78642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3200" dirty="0">
                <a:latin typeface="Calibri" charset="0"/>
                <a:ea typeface="Calibri" charset="0"/>
                <a:cs typeface="Calibri" charset="0"/>
              </a:rPr>
              <a:t>What is a data structure to represent a graph?</a:t>
            </a:r>
          </a:p>
          <a:p>
            <a:endParaRPr kumimoji="1" lang="en-US" sz="3200" dirty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sz="3200" dirty="0">
                <a:latin typeface="Calibri" charset="0"/>
                <a:ea typeface="Calibri" charset="0"/>
                <a:cs typeface="Calibri" charset="0"/>
              </a:rPr>
              <a:t>We will discuss three ways</a:t>
            </a:r>
          </a:p>
        </p:txBody>
      </p:sp>
    </p:spTree>
    <p:extLst>
      <p:ext uri="{BB962C8B-B14F-4D97-AF65-F5344CB8AC3E}">
        <p14:creationId xmlns:p14="http://schemas.microsoft.com/office/powerpoint/2010/main" val="1416057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Edge List Structure</a:t>
            </a:r>
            <a:endParaRPr lang="en-US" altLang="ko-KR" dirty="0">
              <a:ea typeface="Tahoma" charset="0"/>
              <a:cs typeface="Tahoma" charset="0"/>
            </a:endParaRPr>
          </a:p>
        </p:txBody>
      </p:sp>
      <p:sp>
        <p:nvSpPr>
          <p:cNvPr id="12295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Vertex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element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reference to position in vertex sequence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Edge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element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origin vertex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destination vertex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reference to position in edge sequence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Vertex sequence (e.g., list)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sequence of vertex objects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Edge sequence (e.g., list)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sequence of edge objects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12292" name="AutoShape 46"/>
          <p:cNvCxnSpPr>
            <a:cxnSpLocks noChangeShapeType="1"/>
            <a:stCxn id="12317" idx="2"/>
            <a:endCxn id="12314" idx="6"/>
          </p:cNvCxnSpPr>
          <p:nvPr/>
        </p:nvCxnSpPr>
        <p:spPr bwMode="auto">
          <a:xfrm flipH="1">
            <a:off x="4813300" y="5943600"/>
            <a:ext cx="32543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3" name="AutoShape 23"/>
          <p:cNvCxnSpPr>
            <a:cxnSpLocks noChangeShapeType="1"/>
            <a:stCxn id="12313" idx="2"/>
            <a:endCxn id="12305" idx="6"/>
          </p:cNvCxnSpPr>
          <p:nvPr/>
        </p:nvCxnSpPr>
        <p:spPr bwMode="auto">
          <a:xfrm flipH="1">
            <a:off x="4810125" y="3505200"/>
            <a:ext cx="32543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6" name="Oval 4"/>
          <p:cNvSpPr>
            <a:spLocks noChangeArrowheads="1"/>
          </p:cNvSpPr>
          <p:nvPr/>
        </p:nvSpPr>
        <p:spPr bwMode="auto">
          <a:xfrm>
            <a:off x="4921250" y="25479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v</a:t>
            </a:r>
          </a:p>
        </p:txBody>
      </p:sp>
      <p:sp>
        <p:nvSpPr>
          <p:cNvPr id="12297" name="Oval 5"/>
          <p:cNvSpPr>
            <a:spLocks noChangeArrowheads="1"/>
          </p:cNvSpPr>
          <p:nvPr/>
        </p:nvSpPr>
        <p:spPr bwMode="auto">
          <a:xfrm>
            <a:off x="5835650" y="160655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u</a:t>
            </a:r>
          </a:p>
        </p:txBody>
      </p:sp>
      <p:sp>
        <p:nvSpPr>
          <p:cNvPr id="12298" name="Oval 7"/>
          <p:cNvSpPr>
            <a:spLocks noChangeArrowheads="1"/>
          </p:cNvSpPr>
          <p:nvPr/>
        </p:nvSpPr>
        <p:spPr bwMode="auto">
          <a:xfrm>
            <a:off x="6750050" y="25479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w</a:t>
            </a:r>
          </a:p>
        </p:txBody>
      </p:sp>
      <p:cxnSp>
        <p:nvCxnSpPr>
          <p:cNvPr id="12299" name="AutoShape 8"/>
          <p:cNvCxnSpPr>
            <a:cxnSpLocks noChangeShapeType="1"/>
            <a:stCxn id="12297" idx="5"/>
            <a:endCxn id="12298" idx="1"/>
          </p:cNvCxnSpPr>
          <p:nvPr/>
        </p:nvCxnSpPr>
        <p:spPr bwMode="auto">
          <a:xfrm>
            <a:off x="6096000" y="1876425"/>
            <a:ext cx="698500" cy="706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0" name="AutoShape 9"/>
          <p:cNvCxnSpPr>
            <a:cxnSpLocks noChangeShapeType="1"/>
            <a:stCxn id="12297" idx="3"/>
            <a:endCxn id="12296" idx="7"/>
          </p:cNvCxnSpPr>
          <p:nvPr/>
        </p:nvCxnSpPr>
        <p:spPr bwMode="auto">
          <a:xfrm flipH="1">
            <a:off x="5181600" y="1876425"/>
            <a:ext cx="698500" cy="706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AutoShape 12"/>
          <p:cNvCxnSpPr>
            <a:cxnSpLocks noChangeShapeType="1"/>
            <a:stCxn id="12298" idx="2"/>
            <a:endCxn id="12296" idx="6"/>
          </p:cNvCxnSpPr>
          <p:nvPr/>
        </p:nvCxnSpPr>
        <p:spPr bwMode="auto">
          <a:xfrm flipH="1">
            <a:off x="5235575" y="2700338"/>
            <a:ext cx="1504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5235575" y="19208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12303" name="Text Box 16"/>
          <p:cNvSpPr txBox="1">
            <a:spLocks noChangeArrowheads="1"/>
          </p:cNvSpPr>
          <p:nvPr/>
        </p:nvSpPr>
        <p:spPr bwMode="auto">
          <a:xfrm>
            <a:off x="6443663" y="1920875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c</a:t>
            </a:r>
          </a:p>
        </p:txBody>
      </p:sp>
      <p:sp>
        <p:nvSpPr>
          <p:cNvPr id="12304" name="Text Box 18"/>
          <p:cNvSpPr txBox="1">
            <a:spLocks noChangeArrowheads="1"/>
          </p:cNvSpPr>
          <p:nvPr/>
        </p:nvSpPr>
        <p:spPr bwMode="auto">
          <a:xfrm>
            <a:off x="5832475" y="22875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12305" name="Oval 19"/>
          <p:cNvSpPr>
            <a:spLocks noChangeArrowheads="1"/>
          </p:cNvSpPr>
          <p:nvPr/>
        </p:nvSpPr>
        <p:spPr bwMode="auto">
          <a:xfrm>
            <a:off x="4495800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2306" name="Oval 20"/>
          <p:cNvSpPr>
            <a:spLocks noChangeArrowheads="1"/>
          </p:cNvSpPr>
          <p:nvPr/>
        </p:nvSpPr>
        <p:spPr bwMode="auto">
          <a:xfrm>
            <a:off x="5688013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2307" name="Oval 21"/>
          <p:cNvSpPr>
            <a:spLocks noChangeArrowheads="1"/>
          </p:cNvSpPr>
          <p:nvPr/>
        </p:nvSpPr>
        <p:spPr bwMode="auto">
          <a:xfrm>
            <a:off x="6880225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2308" name="Rectangle 35"/>
          <p:cNvSpPr>
            <a:spLocks noChangeArrowheads="1"/>
          </p:cNvSpPr>
          <p:nvPr/>
        </p:nvSpPr>
        <p:spPr bwMode="auto">
          <a:xfrm>
            <a:off x="472440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2309" name="Rectangle 37"/>
          <p:cNvSpPr>
            <a:spLocks noChangeArrowheads="1"/>
          </p:cNvSpPr>
          <p:nvPr/>
        </p:nvSpPr>
        <p:spPr bwMode="auto">
          <a:xfrm>
            <a:off x="4943475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12310" name="Oval 38"/>
          <p:cNvSpPr>
            <a:spLocks noChangeArrowheads="1"/>
          </p:cNvSpPr>
          <p:nvPr/>
        </p:nvSpPr>
        <p:spPr bwMode="auto">
          <a:xfrm>
            <a:off x="8001000" y="25479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z</a:t>
            </a:r>
          </a:p>
        </p:txBody>
      </p:sp>
      <p:cxnSp>
        <p:nvCxnSpPr>
          <p:cNvPr id="12311" name="AutoShape 39"/>
          <p:cNvCxnSpPr>
            <a:cxnSpLocks noChangeShapeType="1"/>
            <a:stCxn id="12310" idx="2"/>
            <a:endCxn id="12298" idx="6"/>
          </p:cNvCxnSpPr>
          <p:nvPr/>
        </p:nvCxnSpPr>
        <p:spPr bwMode="auto">
          <a:xfrm flipH="1">
            <a:off x="7064375" y="2700338"/>
            <a:ext cx="9271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12" name="Text Box 40"/>
          <p:cNvSpPr txBox="1">
            <a:spLocks noChangeArrowheads="1"/>
          </p:cNvSpPr>
          <p:nvPr/>
        </p:nvSpPr>
        <p:spPr bwMode="auto">
          <a:xfrm>
            <a:off x="7275513" y="22875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d</a:t>
            </a:r>
          </a:p>
        </p:txBody>
      </p:sp>
      <p:sp>
        <p:nvSpPr>
          <p:cNvPr id="12313" name="Oval 41"/>
          <p:cNvSpPr>
            <a:spLocks noChangeArrowheads="1"/>
          </p:cNvSpPr>
          <p:nvPr/>
        </p:nvSpPr>
        <p:spPr bwMode="auto">
          <a:xfrm>
            <a:off x="8074025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2314" name="Oval 42"/>
          <p:cNvSpPr>
            <a:spLocks noChangeArrowheads="1"/>
          </p:cNvSpPr>
          <p:nvPr/>
        </p:nvSpPr>
        <p:spPr bwMode="auto">
          <a:xfrm>
            <a:off x="4498975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2315" name="Oval 43"/>
          <p:cNvSpPr>
            <a:spLocks noChangeArrowheads="1"/>
          </p:cNvSpPr>
          <p:nvPr/>
        </p:nvSpPr>
        <p:spPr bwMode="auto">
          <a:xfrm>
            <a:off x="5691188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2316" name="Oval 44"/>
          <p:cNvSpPr>
            <a:spLocks noChangeArrowheads="1"/>
          </p:cNvSpPr>
          <p:nvPr/>
        </p:nvSpPr>
        <p:spPr bwMode="auto">
          <a:xfrm>
            <a:off x="6883400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2317" name="Oval 45"/>
          <p:cNvSpPr>
            <a:spLocks noChangeArrowheads="1"/>
          </p:cNvSpPr>
          <p:nvPr/>
        </p:nvSpPr>
        <p:spPr bwMode="auto">
          <a:xfrm>
            <a:off x="8077200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cxnSp>
        <p:nvCxnSpPr>
          <p:cNvPr id="12318" name="AutoShape 63"/>
          <p:cNvCxnSpPr>
            <a:cxnSpLocks noChangeShapeType="1"/>
            <a:endCxn id="12308" idx="2"/>
          </p:cNvCxnSpPr>
          <p:nvPr/>
        </p:nvCxnSpPr>
        <p:spPr bwMode="auto">
          <a:xfrm flipV="1">
            <a:off x="4646613" y="5364163"/>
            <a:ext cx="187325" cy="574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9" name="AutoShape 64"/>
          <p:cNvCxnSpPr>
            <a:cxnSpLocks noChangeShapeType="1"/>
          </p:cNvCxnSpPr>
          <p:nvPr/>
        </p:nvCxnSpPr>
        <p:spPr bwMode="auto">
          <a:xfrm flipV="1">
            <a:off x="5843588" y="5364163"/>
            <a:ext cx="136525" cy="574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0" name="AutoShape 65"/>
          <p:cNvCxnSpPr>
            <a:cxnSpLocks noChangeShapeType="1"/>
          </p:cNvCxnSpPr>
          <p:nvPr/>
        </p:nvCxnSpPr>
        <p:spPr bwMode="auto">
          <a:xfrm flipV="1">
            <a:off x="7031038" y="5364163"/>
            <a:ext cx="142875" cy="574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1" name="AutoShape 66"/>
          <p:cNvCxnSpPr>
            <a:cxnSpLocks noChangeShapeType="1"/>
          </p:cNvCxnSpPr>
          <p:nvPr/>
        </p:nvCxnSpPr>
        <p:spPr bwMode="auto">
          <a:xfrm flipV="1">
            <a:off x="8224838" y="5364163"/>
            <a:ext cx="142875" cy="574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22" name="Rectangle 74"/>
          <p:cNvSpPr>
            <a:spLocks noChangeArrowheads="1"/>
          </p:cNvSpPr>
          <p:nvPr/>
        </p:nvSpPr>
        <p:spPr bwMode="auto">
          <a:xfrm>
            <a:off x="4667250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u</a:t>
            </a:r>
          </a:p>
        </p:txBody>
      </p:sp>
      <p:sp>
        <p:nvSpPr>
          <p:cNvPr id="12323" name="Rectangle 78"/>
          <p:cNvSpPr>
            <a:spLocks noChangeArrowheads="1"/>
          </p:cNvSpPr>
          <p:nvPr/>
        </p:nvSpPr>
        <p:spPr bwMode="auto">
          <a:xfrm>
            <a:off x="5851525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v</a:t>
            </a:r>
          </a:p>
        </p:txBody>
      </p:sp>
      <p:sp>
        <p:nvSpPr>
          <p:cNvPr id="12324" name="Rectangle 81"/>
          <p:cNvSpPr>
            <a:spLocks noChangeArrowheads="1"/>
          </p:cNvSpPr>
          <p:nvPr/>
        </p:nvSpPr>
        <p:spPr bwMode="auto">
          <a:xfrm>
            <a:off x="7035800" y="40195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w</a:t>
            </a:r>
          </a:p>
        </p:txBody>
      </p:sp>
      <p:sp>
        <p:nvSpPr>
          <p:cNvPr id="12325" name="Rectangle 84"/>
          <p:cNvSpPr>
            <a:spLocks noChangeArrowheads="1"/>
          </p:cNvSpPr>
          <p:nvPr/>
        </p:nvSpPr>
        <p:spPr bwMode="auto">
          <a:xfrm>
            <a:off x="8220075" y="4014788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z</a:t>
            </a:r>
          </a:p>
        </p:txBody>
      </p:sp>
      <p:cxnSp>
        <p:nvCxnSpPr>
          <p:cNvPr id="12326" name="AutoShape 85"/>
          <p:cNvCxnSpPr>
            <a:cxnSpLocks noChangeShapeType="1"/>
            <a:endCxn id="12322" idx="0"/>
          </p:cNvCxnSpPr>
          <p:nvPr/>
        </p:nvCxnSpPr>
        <p:spPr bwMode="auto">
          <a:xfrm>
            <a:off x="4643438" y="3500438"/>
            <a:ext cx="180975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7" name="AutoShape 87"/>
          <p:cNvCxnSpPr>
            <a:cxnSpLocks noChangeShapeType="1"/>
            <a:endCxn id="12323" idx="0"/>
          </p:cNvCxnSpPr>
          <p:nvPr/>
        </p:nvCxnSpPr>
        <p:spPr bwMode="auto">
          <a:xfrm>
            <a:off x="5835650" y="3500438"/>
            <a:ext cx="173038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8" name="AutoShape 88"/>
          <p:cNvCxnSpPr>
            <a:cxnSpLocks noChangeShapeType="1"/>
            <a:endCxn id="12324" idx="0"/>
          </p:cNvCxnSpPr>
          <p:nvPr/>
        </p:nvCxnSpPr>
        <p:spPr bwMode="auto">
          <a:xfrm>
            <a:off x="7032625" y="3505200"/>
            <a:ext cx="160338" cy="504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9" name="AutoShape 89"/>
          <p:cNvCxnSpPr>
            <a:cxnSpLocks noChangeShapeType="1"/>
            <a:endCxn id="12325" idx="0"/>
          </p:cNvCxnSpPr>
          <p:nvPr/>
        </p:nvCxnSpPr>
        <p:spPr bwMode="auto">
          <a:xfrm>
            <a:off x="8220075" y="3500438"/>
            <a:ext cx="157163" cy="504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30" name="Freeform 92"/>
          <p:cNvSpPr>
            <a:spLocks/>
          </p:cNvSpPr>
          <p:nvPr/>
        </p:nvSpPr>
        <p:spPr bwMode="auto">
          <a:xfrm>
            <a:off x="4833938" y="4352925"/>
            <a:ext cx="1090612" cy="838200"/>
          </a:xfrm>
          <a:custGeom>
            <a:avLst/>
            <a:gdLst>
              <a:gd name="T0" fmla="*/ 0 w 720"/>
              <a:gd name="T1" fmla="*/ 838200 h 504"/>
              <a:gd name="T2" fmla="*/ 554394 w 720"/>
              <a:gd name="T3" fmla="*/ 389164 h 504"/>
              <a:gd name="T4" fmla="*/ 1090612 w 720"/>
              <a:gd name="T5" fmla="*/ 0 h 504"/>
              <a:gd name="T6" fmla="*/ 0 60000 65536"/>
              <a:gd name="T7" fmla="*/ 0 60000 65536"/>
              <a:gd name="T8" fmla="*/ 0 60000 65536"/>
              <a:gd name="T9" fmla="*/ 0 w 720"/>
              <a:gd name="T10" fmla="*/ 0 h 504"/>
              <a:gd name="T11" fmla="*/ 720 w 720"/>
              <a:gd name="T12" fmla="*/ 504 h 5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04">
                <a:moveTo>
                  <a:pt x="0" y="504"/>
                </a:moveTo>
                <a:cubicBezTo>
                  <a:pt x="61" y="459"/>
                  <a:pt x="198" y="204"/>
                  <a:pt x="366" y="234"/>
                </a:cubicBezTo>
                <a:cubicBezTo>
                  <a:pt x="534" y="264"/>
                  <a:pt x="646" y="49"/>
                  <a:pt x="72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31" name="Rectangle 100"/>
          <p:cNvSpPr>
            <a:spLocks noChangeArrowheads="1"/>
          </p:cNvSpPr>
          <p:nvPr/>
        </p:nvSpPr>
        <p:spPr bwMode="auto">
          <a:xfrm>
            <a:off x="4352925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2332" name="Line 101"/>
          <p:cNvSpPr>
            <a:spLocks noChangeShapeType="1"/>
          </p:cNvSpPr>
          <p:nvPr/>
        </p:nvSpPr>
        <p:spPr bwMode="auto">
          <a:xfrm flipV="1">
            <a:off x="4498975" y="3657600"/>
            <a:ext cx="104775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33" name="Rectangle 102"/>
          <p:cNvSpPr>
            <a:spLocks noChangeArrowheads="1"/>
          </p:cNvSpPr>
          <p:nvPr/>
        </p:nvSpPr>
        <p:spPr bwMode="auto">
          <a:xfrm>
            <a:off x="5553075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2334" name="Line 103"/>
          <p:cNvSpPr>
            <a:spLocks noChangeShapeType="1"/>
          </p:cNvSpPr>
          <p:nvPr/>
        </p:nvSpPr>
        <p:spPr bwMode="auto">
          <a:xfrm flipV="1">
            <a:off x="5691188" y="3648075"/>
            <a:ext cx="93662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35" name="Rectangle 104"/>
          <p:cNvSpPr>
            <a:spLocks noChangeArrowheads="1"/>
          </p:cNvSpPr>
          <p:nvPr/>
        </p:nvSpPr>
        <p:spPr bwMode="auto">
          <a:xfrm>
            <a:off x="6726238" y="40195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2336" name="Line 105"/>
          <p:cNvSpPr>
            <a:spLocks noChangeShapeType="1"/>
          </p:cNvSpPr>
          <p:nvPr/>
        </p:nvSpPr>
        <p:spPr bwMode="auto">
          <a:xfrm flipV="1">
            <a:off x="6883400" y="3643313"/>
            <a:ext cx="4445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37" name="Rectangle 106"/>
          <p:cNvSpPr>
            <a:spLocks noChangeArrowheads="1"/>
          </p:cNvSpPr>
          <p:nvPr/>
        </p:nvSpPr>
        <p:spPr bwMode="auto">
          <a:xfrm>
            <a:off x="7905750" y="4014788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2338" name="Line 107"/>
          <p:cNvSpPr>
            <a:spLocks noChangeShapeType="1"/>
          </p:cNvSpPr>
          <p:nvPr/>
        </p:nvSpPr>
        <p:spPr bwMode="auto">
          <a:xfrm flipV="1">
            <a:off x="8077200" y="3643313"/>
            <a:ext cx="4445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39" name="Rectangle 108"/>
          <p:cNvSpPr>
            <a:spLocks noChangeArrowheads="1"/>
          </p:cNvSpPr>
          <p:nvPr/>
        </p:nvSpPr>
        <p:spPr bwMode="auto">
          <a:xfrm>
            <a:off x="450532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2340" name="Line 91"/>
          <p:cNvSpPr>
            <a:spLocks noChangeShapeType="1"/>
          </p:cNvSpPr>
          <p:nvPr/>
        </p:nvSpPr>
        <p:spPr bwMode="auto">
          <a:xfrm flipV="1">
            <a:off x="4603750" y="4343400"/>
            <a:ext cx="220663" cy="8477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41" name="Rectangle 109"/>
          <p:cNvSpPr>
            <a:spLocks noChangeArrowheads="1"/>
          </p:cNvSpPr>
          <p:nvPr/>
        </p:nvSpPr>
        <p:spPr bwMode="auto">
          <a:xfrm>
            <a:off x="428625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12342" name="AutoShape 110"/>
          <p:cNvCxnSpPr>
            <a:cxnSpLocks noChangeShapeType="1"/>
            <a:endCxn id="12314" idx="1"/>
          </p:cNvCxnSpPr>
          <p:nvPr/>
        </p:nvCxnSpPr>
        <p:spPr bwMode="auto">
          <a:xfrm>
            <a:off x="4381500" y="5181600"/>
            <a:ext cx="161925" cy="6445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43" name="Rectangle 111"/>
          <p:cNvSpPr>
            <a:spLocks noChangeArrowheads="1"/>
          </p:cNvSpPr>
          <p:nvPr/>
        </p:nvSpPr>
        <p:spPr bwMode="auto">
          <a:xfrm>
            <a:off x="591502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2344" name="Rectangle 112"/>
          <p:cNvSpPr>
            <a:spLocks noChangeArrowheads="1"/>
          </p:cNvSpPr>
          <p:nvPr/>
        </p:nvSpPr>
        <p:spPr bwMode="auto">
          <a:xfrm>
            <a:off x="6134100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12345" name="Rectangle 113"/>
          <p:cNvSpPr>
            <a:spLocks noChangeArrowheads="1"/>
          </p:cNvSpPr>
          <p:nvPr/>
        </p:nvSpPr>
        <p:spPr bwMode="auto">
          <a:xfrm>
            <a:off x="569595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2346" name="Rectangle 114"/>
          <p:cNvSpPr>
            <a:spLocks noChangeArrowheads="1"/>
          </p:cNvSpPr>
          <p:nvPr/>
        </p:nvSpPr>
        <p:spPr bwMode="auto">
          <a:xfrm>
            <a:off x="547687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12347" name="AutoShape 115"/>
          <p:cNvCxnSpPr>
            <a:cxnSpLocks noChangeShapeType="1"/>
          </p:cNvCxnSpPr>
          <p:nvPr/>
        </p:nvCxnSpPr>
        <p:spPr bwMode="auto">
          <a:xfrm>
            <a:off x="5572125" y="5181600"/>
            <a:ext cx="161925" cy="6445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48" name="Freeform 93"/>
          <p:cNvSpPr>
            <a:spLocks/>
          </p:cNvSpPr>
          <p:nvPr/>
        </p:nvSpPr>
        <p:spPr bwMode="auto">
          <a:xfrm>
            <a:off x="6008688" y="4362450"/>
            <a:ext cx="1106487" cy="828675"/>
          </a:xfrm>
          <a:custGeom>
            <a:avLst/>
            <a:gdLst>
              <a:gd name="T0" fmla="*/ 0 w 720"/>
              <a:gd name="T1" fmla="*/ 828675 h 522"/>
              <a:gd name="T2" fmla="*/ 387270 w 720"/>
              <a:gd name="T3" fmla="*/ 400050 h 522"/>
              <a:gd name="T4" fmla="*/ 912852 w 720"/>
              <a:gd name="T5" fmla="*/ 247650 h 522"/>
              <a:gd name="T6" fmla="*/ 1078825 w 720"/>
              <a:gd name="T7" fmla="*/ 0 h 52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522"/>
              <a:gd name="T14" fmla="*/ 720 w 720"/>
              <a:gd name="T15" fmla="*/ 522 h 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522">
                <a:moveTo>
                  <a:pt x="0" y="522"/>
                </a:moveTo>
                <a:cubicBezTo>
                  <a:pt x="42" y="477"/>
                  <a:pt x="66" y="324"/>
                  <a:pt x="252" y="252"/>
                </a:cubicBezTo>
                <a:cubicBezTo>
                  <a:pt x="438" y="180"/>
                  <a:pt x="468" y="240"/>
                  <a:pt x="594" y="156"/>
                </a:cubicBezTo>
                <a:cubicBezTo>
                  <a:pt x="720" y="72"/>
                  <a:pt x="679" y="33"/>
                  <a:pt x="70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49" name="Line 94"/>
          <p:cNvSpPr>
            <a:spLocks noChangeShapeType="1"/>
          </p:cNvSpPr>
          <p:nvPr/>
        </p:nvSpPr>
        <p:spPr bwMode="auto">
          <a:xfrm flipV="1">
            <a:off x="5784850" y="4352925"/>
            <a:ext cx="230188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50" name="Rectangle 120"/>
          <p:cNvSpPr>
            <a:spLocks noChangeArrowheads="1"/>
          </p:cNvSpPr>
          <p:nvPr/>
        </p:nvSpPr>
        <p:spPr bwMode="auto">
          <a:xfrm>
            <a:off x="7100888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2351" name="Rectangle 121"/>
          <p:cNvSpPr>
            <a:spLocks noChangeArrowheads="1"/>
          </p:cNvSpPr>
          <p:nvPr/>
        </p:nvSpPr>
        <p:spPr bwMode="auto">
          <a:xfrm>
            <a:off x="7319963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c</a:t>
            </a:r>
          </a:p>
        </p:txBody>
      </p:sp>
      <p:sp>
        <p:nvSpPr>
          <p:cNvPr id="12352" name="Rectangle 122"/>
          <p:cNvSpPr>
            <a:spLocks noChangeArrowheads="1"/>
          </p:cNvSpPr>
          <p:nvPr/>
        </p:nvSpPr>
        <p:spPr bwMode="auto">
          <a:xfrm>
            <a:off x="6881813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2353" name="Rectangle 123"/>
          <p:cNvSpPr>
            <a:spLocks noChangeArrowheads="1"/>
          </p:cNvSpPr>
          <p:nvPr/>
        </p:nvSpPr>
        <p:spPr bwMode="auto">
          <a:xfrm>
            <a:off x="6662738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12354" name="AutoShape 124"/>
          <p:cNvCxnSpPr>
            <a:cxnSpLocks noChangeShapeType="1"/>
          </p:cNvCxnSpPr>
          <p:nvPr/>
        </p:nvCxnSpPr>
        <p:spPr bwMode="auto">
          <a:xfrm>
            <a:off x="6757988" y="5181600"/>
            <a:ext cx="161925" cy="6445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55" name="Line 97"/>
          <p:cNvSpPr>
            <a:spLocks noChangeShapeType="1"/>
          </p:cNvSpPr>
          <p:nvPr/>
        </p:nvSpPr>
        <p:spPr bwMode="auto">
          <a:xfrm flipH="1" flipV="1">
            <a:off x="7173913" y="4352925"/>
            <a:ext cx="19050" cy="828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56" name="Freeform 98"/>
          <p:cNvSpPr>
            <a:spLocks/>
          </p:cNvSpPr>
          <p:nvPr/>
        </p:nvSpPr>
        <p:spPr bwMode="auto">
          <a:xfrm>
            <a:off x="4914900" y="4362450"/>
            <a:ext cx="2076450" cy="828675"/>
          </a:xfrm>
          <a:custGeom>
            <a:avLst/>
            <a:gdLst>
              <a:gd name="T0" fmla="*/ 2076450 w 1308"/>
              <a:gd name="T1" fmla="*/ 828675 h 522"/>
              <a:gd name="T2" fmla="*/ 1714500 w 1308"/>
              <a:gd name="T3" fmla="*/ 323850 h 522"/>
              <a:gd name="T4" fmla="*/ 561975 w 1308"/>
              <a:gd name="T5" fmla="*/ 504825 h 522"/>
              <a:gd name="T6" fmla="*/ 0 w 1308"/>
              <a:gd name="T7" fmla="*/ 0 h 522"/>
              <a:gd name="T8" fmla="*/ 0 60000 65536"/>
              <a:gd name="T9" fmla="*/ 0 60000 65536"/>
              <a:gd name="T10" fmla="*/ 0 60000 65536"/>
              <a:gd name="T11" fmla="*/ 0 60000 65536"/>
              <a:gd name="T12" fmla="*/ 0 w 1308"/>
              <a:gd name="T13" fmla="*/ 0 h 522"/>
              <a:gd name="T14" fmla="*/ 1308 w 1308"/>
              <a:gd name="T15" fmla="*/ 522 h 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08" h="522">
                <a:moveTo>
                  <a:pt x="1308" y="522"/>
                </a:moveTo>
                <a:cubicBezTo>
                  <a:pt x="1272" y="469"/>
                  <a:pt x="1239" y="238"/>
                  <a:pt x="1080" y="204"/>
                </a:cubicBezTo>
                <a:cubicBezTo>
                  <a:pt x="936" y="114"/>
                  <a:pt x="531" y="353"/>
                  <a:pt x="354" y="318"/>
                </a:cubicBezTo>
                <a:cubicBezTo>
                  <a:pt x="177" y="283"/>
                  <a:pt x="74" y="66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57" name="Rectangle 125"/>
          <p:cNvSpPr>
            <a:spLocks noChangeArrowheads="1"/>
          </p:cNvSpPr>
          <p:nvPr/>
        </p:nvSpPr>
        <p:spPr bwMode="auto">
          <a:xfrm>
            <a:off x="830580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2358" name="Rectangle 126"/>
          <p:cNvSpPr>
            <a:spLocks noChangeArrowheads="1"/>
          </p:cNvSpPr>
          <p:nvPr/>
        </p:nvSpPr>
        <p:spPr bwMode="auto">
          <a:xfrm>
            <a:off x="8524875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d</a:t>
            </a:r>
          </a:p>
        </p:txBody>
      </p:sp>
      <p:sp>
        <p:nvSpPr>
          <p:cNvPr id="12359" name="Rectangle 127"/>
          <p:cNvSpPr>
            <a:spLocks noChangeArrowheads="1"/>
          </p:cNvSpPr>
          <p:nvPr/>
        </p:nvSpPr>
        <p:spPr bwMode="auto">
          <a:xfrm>
            <a:off x="808672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2360" name="Rectangle 128"/>
          <p:cNvSpPr>
            <a:spLocks noChangeArrowheads="1"/>
          </p:cNvSpPr>
          <p:nvPr/>
        </p:nvSpPr>
        <p:spPr bwMode="auto">
          <a:xfrm>
            <a:off x="786765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12361" name="AutoShape 129"/>
          <p:cNvCxnSpPr>
            <a:cxnSpLocks noChangeShapeType="1"/>
          </p:cNvCxnSpPr>
          <p:nvPr/>
        </p:nvCxnSpPr>
        <p:spPr bwMode="auto">
          <a:xfrm>
            <a:off x="7962900" y="5181600"/>
            <a:ext cx="161925" cy="6445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62" name="Freeform 95"/>
          <p:cNvSpPr>
            <a:spLocks/>
          </p:cNvSpPr>
          <p:nvPr/>
        </p:nvSpPr>
        <p:spPr bwMode="auto">
          <a:xfrm>
            <a:off x="7258050" y="4343400"/>
            <a:ext cx="962025" cy="847725"/>
          </a:xfrm>
          <a:custGeom>
            <a:avLst/>
            <a:gdLst>
              <a:gd name="T0" fmla="*/ 962025 w 606"/>
              <a:gd name="T1" fmla="*/ 847725 h 534"/>
              <a:gd name="T2" fmla="*/ 842963 w 606"/>
              <a:gd name="T3" fmla="*/ 447675 h 534"/>
              <a:gd name="T4" fmla="*/ 328612 w 606"/>
              <a:gd name="T5" fmla="*/ 376237 h 534"/>
              <a:gd name="T6" fmla="*/ 0 w 606"/>
              <a:gd name="T7" fmla="*/ 0 h 534"/>
              <a:gd name="T8" fmla="*/ 0 60000 65536"/>
              <a:gd name="T9" fmla="*/ 0 60000 65536"/>
              <a:gd name="T10" fmla="*/ 0 60000 65536"/>
              <a:gd name="T11" fmla="*/ 0 60000 65536"/>
              <a:gd name="T12" fmla="*/ 0 w 606"/>
              <a:gd name="T13" fmla="*/ 0 h 534"/>
              <a:gd name="T14" fmla="*/ 606 w 606"/>
              <a:gd name="T15" fmla="*/ 534 h 5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6" h="534">
                <a:moveTo>
                  <a:pt x="606" y="534"/>
                </a:moveTo>
                <a:cubicBezTo>
                  <a:pt x="606" y="534"/>
                  <a:pt x="606" y="330"/>
                  <a:pt x="531" y="282"/>
                </a:cubicBezTo>
                <a:cubicBezTo>
                  <a:pt x="456" y="234"/>
                  <a:pt x="279" y="294"/>
                  <a:pt x="207" y="237"/>
                </a:cubicBezTo>
                <a:cubicBezTo>
                  <a:pt x="135" y="180"/>
                  <a:pt x="43" y="50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63" name="Line 96"/>
          <p:cNvSpPr>
            <a:spLocks noChangeShapeType="1"/>
          </p:cNvSpPr>
          <p:nvPr/>
        </p:nvSpPr>
        <p:spPr bwMode="auto">
          <a:xfrm flipH="1" flipV="1">
            <a:off x="8367713" y="4352925"/>
            <a:ext cx="14287" cy="828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64" name="Line 131"/>
          <p:cNvSpPr>
            <a:spLocks noChangeShapeType="1"/>
          </p:cNvSpPr>
          <p:nvPr/>
        </p:nvSpPr>
        <p:spPr bwMode="auto">
          <a:xfrm>
            <a:off x="4286250" y="3048000"/>
            <a:ext cx="4552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892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2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2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2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1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1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1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1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1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1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1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122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122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5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6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9" dur="500"/>
                                        <p:tgtEl>
                                          <p:spTgt spid="1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2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5" dur="500"/>
                                        <p:tgtEl>
                                          <p:spTgt spid="1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8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1" dur="500"/>
                                        <p:tgtEl>
                                          <p:spTgt spid="1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4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5" grpId="0" animBg="1"/>
      <p:bldP spid="12306" grpId="0" animBg="1"/>
      <p:bldP spid="12307" grpId="0" animBg="1"/>
      <p:bldP spid="12308" grpId="0" animBg="1"/>
      <p:bldP spid="12309" grpId="0" animBg="1"/>
      <p:bldP spid="12313" grpId="0" animBg="1"/>
      <p:bldP spid="12314" grpId="0" animBg="1"/>
      <p:bldP spid="12315" grpId="0" animBg="1"/>
      <p:bldP spid="12316" grpId="0" animBg="1"/>
      <p:bldP spid="12317" grpId="0" animBg="1"/>
      <p:bldP spid="12322" grpId="0" animBg="1"/>
      <p:bldP spid="12323" grpId="0" animBg="1"/>
      <p:bldP spid="12324" grpId="0" animBg="1"/>
      <p:bldP spid="12325" grpId="0" animBg="1"/>
      <p:bldP spid="12330" grpId="0" animBg="1"/>
      <p:bldP spid="12331" grpId="0" animBg="1"/>
      <p:bldP spid="12332" grpId="0" animBg="1"/>
      <p:bldP spid="12333" grpId="0" animBg="1"/>
      <p:bldP spid="12334" grpId="0" animBg="1"/>
      <p:bldP spid="12335" grpId="0" animBg="1"/>
      <p:bldP spid="12336" grpId="0" animBg="1"/>
      <p:bldP spid="12337" grpId="0" animBg="1"/>
      <p:bldP spid="12338" grpId="0" animBg="1"/>
      <p:bldP spid="12339" grpId="0" animBg="1"/>
      <p:bldP spid="12340" grpId="0" animBg="1"/>
      <p:bldP spid="12341" grpId="0" animBg="1"/>
      <p:bldP spid="12343" grpId="0" animBg="1"/>
      <p:bldP spid="12344" grpId="0" animBg="1"/>
      <p:bldP spid="12345" grpId="0" animBg="1"/>
      <p:bldP spid="12346" grpId="0" animBg="1"/>
      <p:bldP spid="12348" grpId="0" animBg="1"/>
      <p:bldP spid="12349" grpId="0" animBg="1"/>
      <p:bldP spid="12350" grpId="0" animBg="1"/>
      <p:bldP spid="12351" grpId="0" animBg="1"/>
      <p:bldP spid="12352" grpId="0" animBg="1"/>
      <p:bldP spid="12353" grpId="0" animBg="1"/>
      <p:bldP spid="12355" grpId="0" animBg="1"/>
      <p:bldP spid="12356" grpId="0" animBg="1"/>
      <p:bldP spid="12357" grpId="0" animBg="1"/>
      <p:bldP spid="12358" grpId="0" animBg="1"/>
      <p:bldP spid="12359" grpId="0" animBg="1"/>
      <p:bldP spid="12360" grpId="0" animBg="1"/>
      <p:bldP spid="12362" grpId="0" animBg="1"/>
      <p:bldP spid="123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On-line/Off-line Social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2133600"/>
            <a:ext cx="5410200" cy="35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7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Performance</a:t>
            </a:r>
          </a:p>
        </p:txBody>
      </p:sp>
      <p:graphicFrame>
        <p:nvGraphicFramePr>
          <p:cNvPr id="216215" name="Group 15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244955"/>
              </p:ext>
            </p:extLst>
          </p:nvPr>
        </p:nvGraphicFramePr>
        <p:xfrm>
          <a:off x="304800" y="1143000"/>
          <a:ext cx="8686800" cy="4243578"/>
        </p:xfrm>
        <a:graphic>
          <a:graphicData uri="http://schemas.openxmlformats.org/drawingml/2006/table">
            <a:tbl>
              <a:tblPr/>
              <a:tblGrid>
                <a:gridCol w="2980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3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4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vertices, </a:t>
                      </a:r>
                      <a:r>
                        <a:rPr kumimoji="0" lang="en-US" altLang="ko-KR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edges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no parallel edges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no self-loops</a:t>
                      </a:r>
                    </a:p>
                  </a:txBody>
                  <a:tcPr marL="100232" marR="100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Edge</a:t>
                      </a:r>
                      <a:b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List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Adjacency</a:t>
                      </a:r>
                      <a:b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List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Adjacency Matrix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Space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 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 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v.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incidentEdges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u.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isAdjacentTo 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min(deg(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), deg(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5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insertVertex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insertEdge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v, w, o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eraseVertex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eraseEdge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5" name="Rectangle 3" descr="Rectangle: Click to edit Master text styles&#13;&#10;Second level&#13;&#10;Third level&#13;&#10;Fourth level&#13;&#10;Fifth level"/>
          <p:cNvSpPr txBox="1">
            <a:spLocks noChangeArrowheads="1"/>
          </p:cNvSpPr>
          <p:nvPr/>
        </p:nvSpPr>
        <p:spPr bwMode="auto">
          <a:xfrm>
            <a:off x="304800" y="5532152"/>
            <a:ext cx="8686800" cy="1090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Blip>
                <a:blip r:embed="rId3"/>
              </a:buBlip>
              <a:defRPr sz="26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ko-KR" sz="2000" kern="0" dirty="0" err="1"/>
              <a:t>v.incidentEdges</a:t>
            </a:r>
            <a:r>
              <a:rPr lang="en-US" altLang="ko-KR" sz="2000" kern="0" dirty="0"/>
              <a:t>() and </a:t>
            </a:r>
            <a:r>
              <a:rPr lang="en-US" altLang="ko-KR" sz="2000" kern="0" dirty="0" err="1"/>
              <a:t>u.isAdjacneTo</a:t>
            </a:r>
            <a:r>
              <a:rPr lang="en-US" altLang="ko-KR" sz="2000" kern="0" dirty="0"/>
              <a:t>(v)</a:t>
            </a:r>
          </a:p>
          <a:p>
            <a:pPr lvl="1" eaLnBrk="1" hangingPunct="1"/>
            <a:r>
              <a:rPr lang="en-US" altLang="ko-KR" sz="1800" kern="0" dirty="0"/>
              <a:t>Need to check all the edges</a:t>
            </a:r>
          </a:p>
        </p:txBody>
      </p:sp>
    </p:spTree>
    <p:extLst>
      <p:ext uri="{BB962C8B-B14F-4D97-AF65-F5344CB8AC3E}">
        <p14:creationId xmlns:p14="http://schemas.microsoft.com/office/powerpoint/2010/main" val="800104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Adjacency List Structure</a:t>
            </a:r>
            <a:endParaRPr lang="en-US" altLang="ko-KR" dirty="0">
              <a:ea typeface="Tahoma" charset="0"/>
              <a:cs typeface="Tahoma" charset="0"/>
            </a:endParaRPr>
          </a:p>
        </p:txBody>
      </p:sp>
      <p:sp>
        <p:nvSpPr>
          <p:cNvPr id="13317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>
          <a:xfrm>
            <a:off x="380998" y="1212850"/>
            <a:ext cx="3182939" cy="52641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Basic: Edge list structure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Supports direct access to the incident edges from a node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Incidence edge sequence for each vertex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Augmented edge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references to associated positions in incidence sequences of end vertices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Provides direct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From the edges to the vertices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From the vertices to their incident edges</a:t>
            </a:r>
          </a:p>
        </p:txBody>
      </p:sp>
      <p:cxnSp>
        <p:nvCxnSpPr>
          <p:cNvPr id="13318" name="AutoShape 4"/>
          <p:cNvCxnSpPr>
            <a:cxnSpLocks noChangeShapeType="1"/>
            <a:stCxn id="13333" idx="2"/>
            <a:endCxn id="13332" idx="6"/>
          </p:cNvCxnSpPr>
          <p:nvPr/>
        </p:nvCxnSpPr>
        <p:spPr bwMode="auto">
          <a:xfrm flipH="1">
            <a:off x="4813300" y="6096000"/>
            <a:ext cx="27336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19" name="AutoShape 5"/>
          <p:cNvCxnSpPr>
            <a:cxnSpLocks noChangeShapeType="1"/>
            <a:stCxn id="13329" idx="2"/>
            <a:endCxn id="13327" idx="6"/>
          </p:cNvCxnSpPr>
          <p:nvPr/>
        </p:nvCxnSpPr>
        <p:spPr bwMode="auto">
          <a:xfrm flipH="1">
            <a:off x="4810125" y="2895600"/>
            <a:ext cx="29400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5226050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u</a:t>
            </a:r>
          </a:p>
        </p:txBody>
      </p:sp>
      <p:sp>
        <p:nvSpPr>
          <p:cNvPr id="13321" name="Oval 7"/>
          <p:cNvSpPr>
            <a:spLocks noChangeArrowheads="1"/>
          </p:cNvSpPr>
          <p:nvPr/>
        </p:nvSpPr>
        <p:spPr bwMode="auto">
          <a:xfrm>
            <a:off x="6137275" y="1600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v</a:t>
            </a:r>
          </a:p>
        </p:txBody>
      </p:sp>
      <p:sp>
        <p:nvSpPr>
          <p:cNvPr id="13322" name="Oval 8"/>
          <p:cNvSpPr>
            <a:spLocks noChangeArrowheads="1"/>
          </p:cNvSpPr>
          <p:nvPr/>
        </p:nvSpPr>
        <p:spPr bwMode="auto">
          <a:xfrm>
            <a:off x="7054850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w</a:t>
            </a:r>
          </a:p>
        </p:txBody>
      </p:sp>
      <p:cxnSp>
        <p:nvCxnSpPr>
          <p:cNvPr id="13323" name="AutoShape 9"/>
          <p:cNvCxnSpPr>
            <a:cxnSpLocks noChangeShapeType="1"/>
            <a:stCxn id="13321" idx="5"/>
            <a:endCxn id="13322" idx="1"/>
          </p:cNvCxnSpPr>
          <p:nvPr/>
        </p:nvCxnSpPr>
        <p:spPr bwMode="auto">
          <a:xfrm>
            <a:off x="6397625" y="1870075"/>
            <a:ext cx="70167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4" name="AutoShape 10"/>
          <p:cNvCxnSpPr>
            <a:cxnSpLocks noChangeShapeType="1"/>
            <a:stCxn id="13321" idx="3"/>
            <a:endCxn id="13320" idx="7"/>
          </p:cNvCxnSpPr>
          <p:nvPr/>
        </p:nvCxnSpPr>
        <p:spPr bwMode="auto">
          <a:xfrm flipH="1">
            <a:off x="5486400" y="1870075"/>
            <a:ext cx="69532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5" name="Text Box 12"/>
          <p:cNvSpPr txBox="1">
            <a:spLocks noChangeArrowheads="1"/>
          </p:cNvSpPr>
          <p:nvPr/>
        </p:nvSpPr>
        <p:spPr bwMode="auto">
          <a:xfrm>
            <a:off x="5681663" y="1600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13326" name="Text Box 13"/>
          <p:cNvSpPr txBox="1">
            <a:spLocks noChangeArrowheads="1"/>
          </p:cNvSpPr>
          <p:nvPr/>
        </p:nvSpPr>
        <p:spPr bwMode="auto">
          <a:xfrm>
            <a:off x="6592888" y="1600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4495800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6110288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7759700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4724400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4943475" y="5192713"/>
            <a:ext cx="31432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13332" name="Oval 24"/>
          <p:cNvSpPr>
            <a:spLocks noChangeArrowheads="1"/>
          </p:cNvSpPr>
          <p:nvPr/>
        </p:nvSpPr>
        <p:spPr bwMode="auto">
          <a:xfrm>
            <a:off x="4498975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3333" name="Oval 27"/>
          <p:cNvSpPr>
            <a:spLocks noChangeArrowheads="1"/>
          </p:cNvSpPr>
          <p:nvPr/>
        </p:nvSpPr>
        <p:spPr bwMode="auto">
          <a:xfrm>
            <a:off x="7556500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cxnSp>
        <p:nvCxnSpPr>
          <p:cNvPr id="13334" name="AutoShape 28"/>
          <p:cNvCxnSpPr>
            <a:cxnSpLocks noChangeShapeType="1"/>
            <a:endCxn id="13330" idx="2"/>
          </p:cNvCxnSpPr>
          <p:nvPr/>
        </p:nvCxnSpPr>
        <p:spPr bwMode="auto">
          <a:xfrm flipV="1">
            <a:off x="4651375" y="5648325"/>
            <a:ext cx="182563" cy="4556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5" name="AutoShape 31"/>
          <p:cNvCxnSpPr>
            <a:cxnSpLocks noChangeShapeType="1"/>
            <a:endCxn id="13371" idx="2"/>
          </p:cNvCxnSpPr>
          <p:nvPr/>
        </p:nvCxnSpPr>
        <p:spPr bwMode="auto">
          <a:xfrm flipV="1">
            <a:off x="7704138" y="5637213"/>
            <a:ext cx="234950" cy="4540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6" name="Rectangle 32"/>
          <p:cNvSpPr>
            <a:spLocks noChangeArrowheads="1"/>
          </p:cNvSpPr>
          <p:nvPr/>
        </p:nvSpPr>
        <p:spPr bwMode="auto">
          <a:xfrm>
            <a:off x="466725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u</a:t>
            </a:r>
          </a:p>
        </p:txBody>
      </p:sp>
      <p:sp>
        <p:nvSpPr>
          <p:cNvPr id="13337" name="Rectangle 33"/>
          <p:cNvSpPr>
            <a:spLocks noChangeArrowheads="1"/>
          </p:cNvSpPr>
          <p:nvPr/>
        </p:nvSpPr>
        <p:spPr bwMode="auto">
          <a:xfrm>
            <a:off x="627380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v</a:t>
            </a:r>
          </a:p>
        </p:txBody>
      </p:sp>
      <p:sp>
        <p:nvSpPr>
          <p:cNvPr id="13338" name="Rectangle 34"/>
          <p:cNvSpPr>
            <a:spLocks noChangeArrowheads="1"/>
          </p:cNvSpPr>
          <p:nvPr/>
        </p:nvSpPr>
        <p:spPr bwMode="auto">
          <a:xfrm>
            <a:off x="7915275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w</a:t>
            </a:r>
          </a:p>
        </p:txBody>
      </p:sp>
      <p:cxnSp>
        <p:nvCxnSpPr>
          <p:cNvPr id="13339" name="AutoShape 36"/>
          <p:cNvCxnSpPr>
            <a:cxnSpLocks noChangeShapeType="1"/>
            <a:endCxn id="13336" idx="0"/>
          </p:cNvCxnSpPr>
          <p:nvPr/>
        </p:nvCxnSpPr>
        <p:spPr bwMode="auto">
          <a:xfrm>
            <a:off x="4643438" y="2890838"/>
            <a:ext cx="180975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0" name="AutoShape 37"/>
          <p:cNvCxnSpPr>
            <a:cxnSpLocks noChangeShapeType="1"/>
            <a:endCxn id="13337" idx="0"/>
          </p:cNvCxnSpPr>
          <p:nvPr/>
        </p:nvCxnSpPr>
        <p:spPr bwMode="auto">
          <a:xfrm>
            <a:off x="6257925" y="2890838"/>
            <a:ext cx="173038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1" name="AutoShape 38"/>
          <p:cNvCxnSpPr>
            <a:cxnSpLocks noChangeShapeType="1"/>
            <a:endCxn id="13338" idx="0"/>
          </p:cNvCxnSpPr>
          <p:nvPr/>
        </p:nvCxnSpPr>
        <p:spPr bwMode="auto">
          <a:xfrm>
            <a:off x="7912100" y="2895600"/>
            <a:ext cx="160338" cy="504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42" name="Freeform 40"/>
          <p:cNvSpPr>
            <a:spLocks/>
          </p:cNvSpPr>
          <p:nvPr/>
        </p:nvSpPr>
        <p:spPr bwMode="auto">
          <a:xfrm>
            <a:off x="4814888" y="3567113"/>
            <a:ext cx="823912" cy="1747837"/>
          </a:xfrm>
          <a:custGeom>
            <a:avLst/>
            <a:gdLst>
              <a:gd name="T0" fmla="*/ 4762 w 519"/>
              <a:gd name="T1" fmla="*/ 1747837 h 1101"/>
              <a:gd name="T2" fmla="*/ 171450 w 519"/>
              <a:gd name="T3" fmla="*/ 1090612 h 1101"/>
              <a:gd name="T4" fmla="*/ 290512 w 519"/>
              <a:gd name="T5" fmla="*/ 360362 h 1101"/>
              <a:gd name="T6" fmla="*/ 823912 w 519"/>
              <a:gd name="T7" fmla="*/ 0 h 1101"/>
              <a:gd name="T8" fmla="*/ 0 60000 65536"/>
              <a:gd name="T9" fmla="*/ 0 60000 65536"/>
              <a:gd name="T10" fmla="*/ 0 60000 65536"/>
              <a:gd name="T11" fmla="*/ 0 60000 65536"/>
              <a:gd name="T12" fmla="*/ 0 w 519"/>
              <a:gd name="T13" fmla="*/ 0 h 1101"/>
              <a:gd name="T14" fmla="*/ 519 w 519"/>
              <a:gd name="T15" fmla="*/ 1101 h 110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9" h="1101">
                <a:moveTo>
                  <a:pt x="3" y="1101"/>
                </a:moveTo>
                <a:cubicBezTo>
                  <a:pt x="20" y="1032"/>
                  <a:pt x="0" y="798"/>
                  <a:pt x="108" y="687"/>
                </a:cubicBezTo>
                <a:cubicBezTo>
                  <a:pt x="216" y="576"/>
                  <a:pt x="115" y="341"/>
                  <a:pt x="183" y="227"/>
                </a:cubicBezTo>
                <a:cubicBezTo>
                  <a:pt x="251" y="113"/>
                  <a:pt x="449" y="47"/>
                  <a:pt x="519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3" name="Rectangle 41"/>
          <p:cNvSpPr>
            <a:spLocks noChangeArrowheads="1"/>
          </p:cNvSpPr>
          <p:nvPr/>
        </p:nvSpPr>
        <p:spPr bwMode="auto">
          <a:xfrm>
            <a:off x="4352925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3344" name="Line 42"/>
          <p:cNvSpPr>
            <a:spLocks noChangeShapeType="1"/>
          </p:cNvSpPr>
          <p:nvPr/>
        </p:nvSpPr>
        <p:spPr bwMode="auto">
          <a:xfrm flipV="1">
            <a:off x="4498975" y="3048000"/>
            <a:ext cx="104775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5" name="Rectangle 43"/>
          <p:cNvSpPr>
            <a:spLocks noChangeArrowheads="1"/>
          </p:cNvSpPr>
          <p:nvPr/>
        </p:nvSpPr>
        <p:spPr bwMode="auto">
          <a:xfrm>
            <a:off x="597535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3346" name="Line 44"/>
          <p:cNvSpPr>
            <a:spLocks noChangeShapeType="1"/>
          </p:cNvSpPr>
          <p:nvPr/>
        </p:nvSpPr>
        <p:spPr bwMode="auto">
          <a:xfrm flipV="1">
            <a:off x="6113463" y="3038475"/>
            <a:ext cx="93662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7" name="Rectangle 45"/>
          <p:cNvSpPr>
            <a:spLocks noChangeArrowheads="1"/>
          </p:cNvSpPr>
          <p:nvPr/>
        </p:nvSpPr>
        <p:spPr bwMode="auto">
          <a:xfrm>
            <a:off x="7605713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3348" name="Line 46"/>
          <p:cNvSpPr>
            <a:spLocks noChangeShapeType="1"/>
          </p:cNvSpPr>
          <p:nvPr/>
        </p:nvSpPr>
        <p:spPr bwMode="auto">
          <a:xfrm flipV="1">
            <a:off x="7762875" y="3033713"/>
            <a:ext cx="4445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49" name="Rectangle 49"/>
          <p:cNvSpPr>
            <a:spLocks noChangeArrowheads="1"/>
          </p:cNvSpPr>
          <p:nvPr/>
        </p:nvSpPr>
        <p:spPr bwMode="auto">
          <a:xfrm>
            <a:off x="4505325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3350" name="Freeform 50"/>
          <p:cNvSpPr>
            <a:spLocks/>
          </p:cNvSpPr>
          <p:nvPr/>
        </p:nvSpPr>
        <p:spPr bwMode="auto">
          <a:xfrm>
            <a:off x="4329113" y="3729038"/>
            <a:ext cx="485775" cy="1581150"/>
          </a:xfrm>
          <a:custGeom>
            <a:avLst/>
            <a:gdLst>
              <a:gd name="T0" fmla="*/ 280987 w 306"/>
              <a:gd name="T1" fmla="*/ 1581150 h 996"/>
              <a:gd name="T2" fmla="*/ 242888 w 306"/>
              <a:gd name="T3" fmla="*/ 738188 h 996"/>
              <a:gd name="T4" fmla="*/ 209550 w 306"/>
              <a:gd name="T5" fmla="*/ 0 h 996"/>
              <a:gd name="T6" fmla="*/ 0 60000 65536"/>
              <a:gd name="T7" fmla="*/ 0 60000 65536"/>
              <a:gd name="T8" fmla="*/ 0 60000 65536"/>
              <a:gd name="T9" fmla="*/ 0 w 306"/>
              <a:gd name="T10" fmla="*/ 0 h 996"/>
              <a:gd name="T11" fmla="*/ 306 w 306"/>
              <a:gd name="T12" fmla="*/ 996 h 9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6" h="996">
                <a:moveTo>
                  <a:pt x="177" y="996"/>
                </a:moveTo>
                <a:cubicBezTo>
                  <a:pt x="173" y="908"/>
                  <a:pt x="306" y="606"/>
                  <a:pt x="153" y="465"/>
                </a:cubicBezTo>
                <a:cubicBezTo>
                  <a:pt x="0" y="324"/>
                  <a:pt x="137" y="97"/>
                  <a:pt x="13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51" name="Rectangle 51"/>
          <p:cNvSpPr>
            <a:spLocks noChangeArrowheads="1"/>
          </p:cNvSpPr>
          <p:nvPr/>
        </p:nvSpPr>
        <p:spPr bwMode="auto">
          <a:xfrm>
            <a:off x="4286250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13352" name="AutoShape 52"/>
          <p:cNvCxnSpPr>
            <a:cxnSpLocks noChangeShapeType="1"/>
            <a:endCxn id="13332" idx="1"/>
          </p:cNvCxnSpPr>
          <p:nvPr/>
        </p:nvCxnSpPr>
        <p:spPr bwMode="auto">
          <a:xfrm>
            <a:off x="4386263" y="5405438"/>
            <a:ext cx="157162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53" name="Rectangle 74"/>
          <p:cNvSpPr>
            <a:spLocks noChangeArrowheads="1"/>
          </p:cNvSpPr>
          <p:nvPr/>
        </p:nvSpPr>
        <p:spPr bwMode="auto">
          <a:xfrm>
            <a:off x="403860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3354" name="Rectangle 75"/>
          <p:cNvSpPr>
            <a:spLocks noChangeArrowheads="1"/>
          </p:cNvSpPr>
          <p:nvPr/>
        </p:nvSpPr>
        <p:spPr bwMode="auto">
          <a:xfrm>
            <a:off x="5661025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3355" name="Rectangle 76"/>
          <p:cNvSpPr>
            <a:spLocks noChangeArrowheads="1"/>
          </p:cNvSpPr>
          <p:nvPr/>
        </p:nvSpPr>
        <p:spPr bwMode="auto">
          <a:xfrm>
            <a:off x="7291388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3356" name="Oval 77"/>
          <p:cNvSpPr>
            <a:spLocks noChangeArrowheads="1"/>
          </p:cNvSpPr>
          <p:nvPr/>
        </p:nvSpPr>
        <p:spPr bwMode="auto">
          <a:xfrm>
            <a:off x="3981450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>
              <a:solidFill>
                <a:schemeClr val="tx2"/>
              </a:solidFill>
            </a:endParaRPr>
          </a:p>
        </p:txBody>
      </p:sp>
      <p:sp>
        <p:nvSpPr>
          <p:cNvPr id="13357" name="Oval 78"/>
          <p:cNvSpPr>
            <a:spLocks noChangeArrowheads="1"/>
          </p:cNvSpPr>
          <p:nvPr/>
        </p:nvSpPr>
        <p:spPr bwMode="auto">
          <a:xfrm>
            <a:off x="5480050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>
              <a:solidFill>
                <a:schemeClr val="tx2"/>
              </a:solidFill>
            </a:endParaRPr>
          </a:p>
        </p:txBody>
      </p:sp>
      <p:sp>
        <p:nvSpPr>
          <p:cNvPr id="13358" name="Oval 79"/>
          <p:cNvSpPr>
            <a:spLocks noChangeArrowheads="1"/>
          </p:cNvSpPr>
          <p:nvPr/>
        </p:nvSpPr>
        <p:spPr bwMode="auto">
          <a:xfrm>
            <a:off x="6400800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>
              <a:solidFill>
                <a:schemeClr val="tx2"/>
              </a:solidFill>
            </a:endParaRPr>
          </a:p>
        </p:txBody>
      </p:sp>
      <p:sp>
        <p:nvSpPr>
          <p:cNvPr id="13359" name="Oval 80"/>
          <p:cNvSpPr>
            <a:spLocks noChangeArrowheads="1"/>
          </p:cNvSpPr>
          <p:nvPr/>
        </p:nvSpPr>
        <p:spPr bwMode="auto">
          <a:xfrm>
            <a:off x="7391400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>
              <a:solidFill>
                <a:schemeClr val="tx2"/>
              </a:solidFill>
            </a:endParaRPr>
          </a:p>
        </p:txBody>
      </p:sp>
      <p:cxnSp>
        <p:nvCxnSpPr>
          <p:cNvPr id="13360" name="AutoShape 81"/>
          <p:cNvCxnSpPr>
            <a:cxnSpLocks noChangeShapeType="1"/>
            <a:endCxn id="13356" idx="0"/>
          </p:cNvCxnSpPr>
          <p:nvPr/>
        </p:nvCxnSpPr>
        <p:spPr bwMode="auto">
          <a:xfrm flipH="1">
            <a:off x="4133850" y="3562350"/>
            <a:ext cx="47625" cy="542925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61" name="AutoShape 82"/>
          <p:cNvCxnSpPr>
            <a:cxnSpLocks noChangeShapeType="1"/>
          </p:cNvCxnSpPr>
          <p:nvPr/>
        </p:nvCxnSpPr>
        <p:spPr bwMode="auto">
          <a:xfrm flipH="1">
            <a:off x="5637213" y="3576638"/>
            <a:ext cx="177800" cy="5476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62" name="AutoShape 83"/>
          <p:cNvCxnSpPr>
            <a:cxnSpLocks noChangeShapeType="1"/>
            <a:endCxn id="13359" idx="0"/>
          </p:cNvCxnSpPr>
          <p:nvPr/>
        </p:nvCxnSpPr>
        <p:spPr bwMode="auto">
          <a:xfrm>
            <a:off x="7435850" y="3581400"/>
            <a:ext cx="107950" cy="523875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63" name="AutoShape 84"/>
          <p:cNvCxnSpPr>
            <a:cxnSpLocks noChangeShapeType="1"/>
            <a:stCxn id="13358" idx="2"/>
            <a:endCxn id="13357" idx="6"/>
          </p:cNvCxnSpPr>
          <p:nvPr/>
        </p:nvCxnSpPr>
        <p:spPr bwMode="auto">
          <a:xfrm flipH="1">
            <a:off x="5794375" y="4267200"/>
            <a:ext cx="596900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64" name="AutoShape 85"/>
          <p:cNvCxnSpPr>
            <a:cxnSpLocks noChangeShapeType="1"/>
            <a:endCxn id="13351" idx="0"/>
          </p:cNvCxnSpPr>
          <p:nvPr/>
        </p:nvCxnSpPr>
        <p:spPr bwMode="auto">
          <a:xfrm>
            <a:off x="4129088" y="4271963"/>
            <a:ext cx="266700" cy="911225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65" name="AutoShape 86"/>
          <p:cNvCxnSpPr>
            <a:cxnSpLocks noChangeShapeType="1"/>
          </p:cNvCxnSpPr>
          <p:nvPr/>
        </p:nvCxnSpPr>
        <p:spPr bwMode="auto">
          <a:xfrm rot="5400000">
            <a:off x="4914106" y="4463257"/>
            <a:ext cx="919163" cy="527050"/>
          </a:xfrm>
          <a:prstGeom prst="curvedConnector3">
            <a:avLst>
              <a:gd name="adj1" fmla="val 49912"/>
            </a:avLst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66" name="AutoShape 87"/>
          <p:cNvCxnSpPr>
            <a:cxnSpLocks noChangeShapeType="1"/>
          </p:cNvCxnSpPr>
          <p:nvPr/>
        </p:nvCxnSpPr>
        <p:spPr bwMode="auto">
          <a:xfrm rot="16200000" flipH="1">
            <a:off x="6532563" y="4283075"/>
            <a:ext cx="919162" cy="877888"/>
          </a:xfrm>
          <a:prstGeom prst="curvedConnector3">
            <a:avLst>
              <a:gd name="adj1" fmla="val 49912"/>
            </a:avLst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67" name="AutoShape 88"/>
          <p:cNvCxnSpPr>
            <a:cxnSpLocks noChangeShapeType="1"/>
          </p:cNvCxnSpPr>
          <p:nvPr/>
        </p:nvCxnSpPr>
        <p:spPr bwMode="auto">
          <a:xfrm rot="16200000" flipH="1">
            <a:off x="7288213" y="4522787"/>
            <a:ext cx="901700" cy="39052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68" name="Line 89"/>
          <p:cNvSpPr>
            <a:spLocks noChangeShapeType="1"/>
          </p:cNvSpPr>
          <p:nvPr/>
        </p:nvSpPr>
        <p:spPr bwMode="auto">
          <a:xfrm>
            <a:off x="4505325" y="5414963"/>
            <a:ext cx="438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69" name="Freeform 90"/>
          <p:cNvSpPr>
            <a:spLocks/>
          </p:cNvSpPr>
          <p:nvPr/>
        </p:nvSpPr>
        <p:spPr bwMode="auto">
          <a:xfrm>
            <a:off x="4824413" y="4395788"/>
            <a:ext cx="1082675" cy="1585912"/>
          </a:xfrm>
          <a:custGeom>
            <a:avLst/>
            <a:gdLst>
              <a:gd name="T0" fmla="*/ 0 w 682"/>
              <a:gd name="T1" fmla="*/ 1120775 h 999"/>
              <a:gd name="T2" fmla="*/ 400050 w 682"/>
              <a:gd name="T3" fmla="*/ 1504950 h 999"/>
              <a:gd name="T4" fmla="*/ 1000125 w 682"/>
              <a:gd name="T5" fmla="*/ 633412 h 999"/>
              <a:gd name="T6" fmla="*/ 890588 w 682"/>
              <a:gd name="T7" fmla="*/ 0 h 999"/>
              <a:gd name="T8" fmla="*/ 0 60000 65536"/>
              <a:gd name="T9" fmla="*/ 0 60000 65536"/>
              <a:gd name="T10" fmla="*/ 0 60000 65536"/>
              <a:gd name="T11" fmla="*/ 0 60000 65536"/>
              <a:gd name="T12" fmla="*/ 0 w 682"/>
              <a:gd name="T13" fmla="*/ 0 h 999"/>
              <a:gd name="T14" fmla="*/ 682 w 682"/>
              <a:gd name="T15" fmla="*/ 999 h 9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2" h="999">
                <a:moveTo>
                  <a:pt x="0" y="706"/>
                </a:moveTo>
                <a:cubicBezTo>
                  <a:pt x="42" y="746"/>
                  <a:pt x="147" y="999"/>
                  <a:pt x="252" y="948"/>
                </a:cubicBezTo>
                <a:cubicBezTo>
                  <a:pt x="357" y="897"/>
                  <a:pt x="578" y="557"/>
                  <a:pt x="630" y="399"/>
                </a:cubicBezTo>
                <a:cubicBezTo>
                  <a:pt x="682" y="241"/>
                  <a:pt x="575" y="83"/>
                  <a:pt x="561" y="0"/>
                </a:cubicBezTo>
              </a:path>
            </a:pathLst>
          </a:cu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70" name="Freeform 91"/>
          <p:cNvSpPr>
            <a:spLocks/>
          </p:cNvSpPr>
          <p:nvPr/>
        </p:nvSpPr>
        <p:spPr bwMode="auto">
          <a:xfrm>
            <a:off x="3836988" y="4395788"/>
            <a:ext cx="790575" cy="1474787"/>
          </a:xfrm>
          <a:custGeom>
            <a:avLst/>
            <a:gdLst>
              <a:gd name="T0" fmla="*/ 790575 w 498"/>
              <a:gd name="T1" fmla="*/ 1144587 h 929"/>
              <a:gd name="T2" fmla="*/ 506413 w 498"/>
              <a:gd name="T3" fmla="*/ 1395412 h 929"/>
              <a:gd name="T4" fmla="*/ 53975 w 498"/>
              <a:gd name="T5" fmla="*/ 671512 h 929"/>
              <a:gd name="T6" fmla="*/ 182563 w 498"/>
              <a:gd name="T7" fmla="*/ 0 h 929"/>
              <a:gd name="T8" fmla="*/ 0 60000 65536"/>
              <a:gd name="T9" fmla="*/ 0 60000 65536"/>
              <a:gd name="T10" fmla="*/ 0 60000 65536"/>
              <a:gd name="T11" fmla="*/ 0 60000 65536"/>
              <a:gd name="T12" fmla="*/ 0 w 498"/>
              <a:gd name="T13" fmla="*/ 0 h 929"/>
              <a:gd name="T14" fmla="*/ 498 w 498"/>
              <a:gd name="T15" fmla="*/ 929 h 9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8" h="929">
                <a:moveTo>
                  <a:pt x="498" y="721"/>
                </a:moveTo>
                <a:cubicBezTo>
                  <a:pt x="468" y="747"/>
                  <a:pt x="396" y="929"/>
                  <a:pt x="319" y="879"/>
                </a:cubicBezTo>
                <a:cubicBezTo>
                  <a:pt x="242" y="829"/>
                  <a:pt x="68" y="569"/>
                  <a:pt x="34" y="423"/>
                </a:cubicBezTo>
                <a:cubicBezTo>
                  <a:pt x="0" y="277"/>
                  <a:pt x="98" y="88"/>
                  <a:pt x="115" y="0"/>
                </a:cubicBezTo>
              </a:path>
            </a:pathLst>
          </a:cu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71" name="Rectangle 93"/>
          <p:cNvSpPr>
            <a:spLocks noChangeArrowheads="1"/>
          </p:cNvSpPr>
          <p:nvPr/>
        </p:nvSpPr>
        <p:spPr bwMode="auto">
          <a:xfrm>
            <a:off x="7829550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3372" name="Rectangle 94"/>
          <p:cNvSpPr>
            <a:spLocks noChangeArrowheads="1"/>
          </p:cNvSpPr>
          <p:nvPr/>
        </p:nvSpPr>
        <p:spPr bwMode="auto">
          <a:xfrm>
            <a:off x="8048625" y="5181600"/>
            <a:ext cx="31432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13373" name="Rectangle 95"/>
          <p:cNvSpPr>
            <a:spLocks noChangeArrowheads="1"/>
          </p:cNvSpPr>
          <p:nvPr/>
        </p:nvSpPr>
        <p:spPr bwMode="auto">
          <a:xfrm>
            <a:off x="7610475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3374" name="Rectangle 96"/>
          <p:cNvSpPr>
            <a:spLocks noChangeArrowheads="1"/>
          </p:cNvSpPr>
          <p:nvPr/>
        </p:nvSpPr>
        <p:spPr bwMode="auto">
          <a:xfrm>
            <a:off x="7391400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3375" name="Line 97"/>
          <p:cNvSpPr>
            <a:spLocks noChangeShapeType="1"/>
          </p:cNvSpPr>
          <p:nvPr/>
        </p:nvSpPr>
        <p:spPr bwMode="auto">
          <a:xfrm>
            <a:off x="7610475" y="5403850"/>
            <a:ext cx="438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76" name="Freeform 72"/>
          <p:cNvSpPr>
            <a:spLocks/>
          </p:cNvSpPr>
          <p:nvPr/>
        </p:nvSpPr>
        <p:spPr bwMode="auto">
          <a:xfrm>
            <a:off x="6591300" y="3562350"/>
            <a:ext cx="1181100" cy="1724025"/>
          </a:xfrm>
          <a:custGeom>
            <a:avLst/>
            <a:gdLst>
              <a:gd name="T0" fmla="*/ 1133475 w 744"/>
              <a:gd name="T1" fmla="*/ 1724025 h 1086"/>
              <a:gd name="T2" fmla="*/ 933450 w 744"/>
              <a:gd name="T3" fmla="*/ 1214437 h 1086"/>
              <a:gd name="T4" fmla="*/ 428625 w 744"/>
              <a:gd name="T5" fmla="*/ 171450 h 1086"/>
              <a:gd name="T6" fmla="*/ 0 w 744"/>
              <a:gd name="T7" fmla="*/ 0 h 1086"/>
              <a:gd name="T8" fmla="*/ 0 60000 65536"/>
              <a:gd name="T9" fmla="*/ 0 60000 65536"/>
              <a:gd name="T10" fmla="*/ 0 60000 65536"/>
              <a:gd name="T11" fmla="*/ 0 60000 65536"/>
              <a:gd name="T12" fmla="*/ 0 w 744"/>
              <a:gd name="T13" fmla="*/ 0 h 1086"/>
              <a:gd name="T14" fmla="*/ 744 w 744"/>
              <a:gd name="T15" fmla="*/ 1086 h 108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4" h="1086">
                <a:moveTo>
                  <a:pt x="714" y="1086"/>
                </a:moveTo>
                <a:cubicBezTo>
                  <a:pt x="693" y="1033"/>
                  <a:pt x="744" y="870"/>
                  <a:pt x="588" y="765"/>
                </a:cubicBezTo>
                <a:cubicBezTo>
                  <a:pt x="432" y="660"/>
                  <a:pt x="366" y="192"/>
                  <a:pt x="270" y="108"/>
                </a:cubicBezTo>
                <a:cubicBezTo>
                  <a:pt x="174" y="24"/>
                  <a:pt x="56" y="22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77" name="Freeform 73"/>
          <p:cNvSpPr>
            <a:spLocks/>
          </p:cNvSpPr>
          <p:nvPr/>
        </p:nvSpPr>
        <p:spPr bwMode="auto">
          <a:xfrm>
            <a:off x="7948613" y="3729038"/>
            <a:ext cx="566737" cy="1557337"/>
          </a:xfrm>
          <a:custGeom>
            <a:avLst/>
            <a:gdLst>
              <a:gd name="T0" fmla="*/ 0 w 357"/>
              <a:gd name="T1" fmla="*/ 1557337 h 981"/>
              <a:gd name="T2" fmla="*/ 566737 w 357"/>
              <a:gd name="T3" fmla="*/ 728662 h 981"/>
              <a:gd name="T4" fmla="*/ 138112 w 357"/>
              <a:gd name="T5" fmla="*/ 0 h 981"/>
              <a:gd name="T6" fmla="*/ 0 60000 65536"/>
              <a:gd name="T7" fmla="*/ 0 60000 65536"/>
              <a:gd name="T8" fmla="*/ 0 60000 65536"/>
              <a:gd name="T9" fmla="*/ 0 w 357"/>
              <a:gd name="T10" fmla="*/ 0 h 981"/>
              <a:gd name="T11" fmla="*/ 357 w 357"/>
              <a:gd name="T12" fmla="*/ 981 h 9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7" h="981">
                <a:moveTo>
                  <a:pt x="0" y="981"/>
                </a:moveTo>
                <a:cubicBezTo>
                  <a:pt x="59" y="894"/>
                  <a:pt x="343" y="623"/>
                  <a:pt x="357" y="459"/>
                </a:cubicBezTo>
                <a:cubicBezTo>
                  <a:pt x="319" y="294"/>
                  <a:pt x="143" y="96"/>
                  <a:pt x="87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cxnSp>
        <p:nvCxnSpPr>
          <p:cNvPr id="13378" name="AutoShape 71"/>
          <p:cNvCxnSpPr>
            <a:cxnSpLocks noChangeShapeType="1"/>
          </p:cNvCxnSpPr>
          <p:nvPr/>
        </p:nvCxnSpPr>
        <p:spPr bwMode="auto">
          <a:xfrm>
            <a:off x="7489825" y="5405438"/>
            <a:ext cx="114300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79" name="Freeform 98"/>
          <p:cNvSpPr>
            <a:spLocks/>
          </p:cNvSpPr>
          <p:nvPr/>
        </p:nvSpPr>
        <p:spPr bwMode="auto">
          <a:xfrm>
            <a:off x="6481763" y="4410075"/>
            <a:ext cx="1219200" cy="1371600"/>
          </a:xfrm>
          <a:custGeom>
            <a:avLst/>
            <a:gdLst>
              <a:gd name="T0" fmla="*/ 1219200 w 768"/>
              <a:gd name="T1" fmla="*/ 1104900 h 864"/>
              <a:gd name="T2" fmla="*/ 990600 w 768"/>
              <a:gd name="T3" fmla="*/ 1357313 h 864"/>
              <a:gd name="T4" fmla="*/ 323850 w 768"/>
              <a:gd name="T5" fmla="*/ 1014413 h 864"/>
              <a:gd name="T6" fmla="*/ 0 w 768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864"/>
              <a:gd name="T14" fmla="*/ 768 w 768"/>
              <a:gd name="T15" fmla="*/ 864 h 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864">
                <a:moveTo>
                  <a:pt x="768" y="696"/>
                </a:moveTo>
                <a:cubicBezTo>
                  <a:pt x="744" y="722"/>
                  <a:pt x="718" y="864"/>
                  <a:pt x="624" y="855"/>
                </a:cubicBezTo>
                <a:cubicBezTo>
                  <a:pt x="530" y="846"/>
                  <a:pt x="308" y="782"/>
                  <a:pt x="204" y="639"/>
                </a:cubicBezTo>
                <a:cubicBezTo>
                  <a:pt x="100" y="496"/>
                  <a:pt x="43" y="133"/>
                  <a:pt x="0" y="0"/>
                </a:cubicBezTo>
              </a:path>
            </a:pathLst>
          </a:cu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80" name="Freeform 99"/>
          <p:cNvSpPr>
            <a:spLocks/>
          </p:cNvSpPr>
          <p:nvPr/>
        </p:nvSpPr>
        <p:spPr bwMode="auto">
          <a:xfrm>
            <a:off x="7705725" y="4262438"/>
            <a:ext cx="906463" cy="1673225"/>
          </a:xfrm>
          <a:custGeom>
            <a:avLst/>
            <a:gdLst>
              <a:gd name="T0" fmla="*/ 228600 w 571"/>
              <a:gd name="T1" fmla="*/ 1271587 h 1054"/>
              <a:gd name="T2" fmla="*/ 581025 w 571"/>
              <a:gd name="T3" fmla="*/ 1604962 h 1054"/>
              <a:gd name="T4" fmla="*/ 809625 w 571"/>
              <a:gd name="T5" fmla="*/ 862012 h 1054"/>
              <a:gd name="T6" fmla="*/ 0 w 571"/>
              <a:gd name="T7" fmla="*/ 0 h 1054"/>
              <a:gd name="T8" fmla="*/ 0 60000 65536"/>
              <a:gd name="T9" fmla="*/ 0 60000 65536"/>
              <a:gd name="T10" fmla="*/ 0 60000 65536"/>
              <a:gd name="T11" fmla="*/ 0 60000 65536"/>
              <a:gd name="T12" fmla="*/ 0 w 571"/>
              <a:gd name="T13" fmla="*/ 0 h 1054"/>
              <a:gd name="T14" fmla="*/ 571 w 571"/>
              <a:gd name="T15" fmla="*/ 1054 h 10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1" h="1054">
                <a:moveTo>
                  <a:pt x="144" y="801"/>
                </a:moveTo>
                <a:cubicBezTo>
                  <a:pt x="181" y="836"/>
                  <a:pt x="305" y="1054"/>
                  <a:pt x="366" y="1011"/>
                </a:cubicBezTo>
                <a:cubicBezTo>
                  <a:pt x="427" y="968"/>
                  <a:pt x="571" y="711"/>
                  <a:pt x="510" y="543"/>
                </a:cubicBezTo>
                <a:cubicBezTo>
                  <a:pt x="449" y="375"/>
                  <a:pt x="106" y="113"/>
                  <a:pt x="0" y="0"/>
                </a:cubicBezTo>
              </a:path>
            </a:pathLst>
          </a:cu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81" name="Line 100"/>
          <p:cNvSpPr>
            <a:spLocks noChangeShapeType="1"/>
          </p:cNvSpPr>
          <p:nvPr/>
        </p:nvSpPr>
        <p:spPr bwMode="auto">
          <a:xfrm>
            <a:off x="4286250" y="2514600"/>
            <a:ext cx="4552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417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1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1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1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1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1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1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1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1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1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1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1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13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8" dur="500"/>
                                        <p:tgtEl>
                                          <p:spTgt spid="13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13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7" grpId="0" animBg="1"/>
      <p:bldP spid="13328" grpId="0" animBg="1"/>
      <p:bldP spid="13329" grpId="0" animBg="1"/>
      <p:bldP spid="13330" grpId="0" animBg="1"/>
      <p:bldP spid="13331" grpId="0" animBg="1"/>
      <p:bldP spid="13332" grpId="0" animBg="1"/>
      <p:bldP spid="13333" grpId="0" animBg="1"/>
      <p:bldP spid="13336" grpId="0" animBg="1"/>
      <p:bldP spid="13337" grpId="0" animBg="1"/>
      <p:bldP spid="13338" grpId="0" animBg="1"/>
      <p:bldP spid="13342" grpId="0" animBg="1"/>
      <p:bldP spid="13343" grpId="0" animBg="1"/>
      <p:bldP spid="13344" grpId="0" animBg="1"/>
      <p:bldP spid="13345" grpId="0" animBg="1"/>
      <p:bldP spid="13346" grpId="0" animBg="1"/>
      <p:bldP spid="13347" grpId="0" animBg="1"/>
      <p:bldP spid="13348" grpId="0" animBg="1"/>
      <p:bldP spid="13349" grpId="0" animBg="1"/>
      <p:bldP spid="13350" grpId="0" animBg="1"/>
      <p:bldP spid="13351" grpId="0" animBg="1"/>
      <p:bldP spid="13353" grpId="0" animBg="1"/>
      <p:bldP spid="13354" grpId="0" animBg="1"/>
      <p:bldP spid="13355" grpId="0" animBg="1"/>
      <p:bldP spid="13356" grpId="0" animBg="1"/>
      <p:bldP spid="13357" grpId="0" animBg="1"/>
      <p:bldP spid="13358" grpId="0" animBg="1"/>
      <p:bldP spid="13359" grpId="0" animBg="1"/>
      <p:bldP spid="13368" grpId="0" animBg="1"/>
      <p:bldP spid="13369" grpId="0" animBg="1"/>
      <p:bldP spid="13370" grpId="0" animBg="1"/>
      <p:bldP spid="13371" grpId="0" animBg="1"/>
      <p:bldP spid="13372" grpId="0" animBg="1"/>
      <p:bldP spid="13373" grpId="0" animBg="1"/>
      <p:bldP spid="13374" grpId="0" animBg="1"/>
      <p:bldP spid="13375" grpId="0" animBg="1"/>
      <p:bldP spid="13376" grpId="0" animBg="1"/>
      <p:bldP spid="13377" grpId="0" animBg="1"/>
      <p:bldP spid="13379" grpId="0" animBg="1"/>
      <p:bldP spid="1338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Performance</a:t>
            </a:r>
          </a:p>
        </p:txBody>
      </p:sp>
      <p:graphicFrame>
        <p:nvGraphicFramePr>
          <p:cNvPr id="216215" name="Group 15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65366"/>
              </p:ext>
            </p:extLst>
          </p:nvPr>
        </p:nvGraphicFramePr>
        <p:xfrm>
          <a:off x="304800" y="1143000"/>
          <a:ext cx="8686800" cy="4243578"/>
        </p:xfrm>
        <a:graphic>
          <a:graphicData uri="http://schemas.openxmlformats.org/drawingml/2006/table">
            <a:tbl>
              <a:tblPr/>
              <a:tblGrid>
                <a:gridCol w="2980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3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4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vertices, </a:t>
                      </a:r>
                      <a:r>
                        <a:rPr kumimoji="0" lang="en-US" altLang="ko-KR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edges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no parallel edges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no self-loops</a:t>
                      </a:r>
                    </a:p>
                  </a:txBody>
                  <a:tcPr marL="100232" marR="100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Edge</a:t>
                      </a:r>
                      <a:b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List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Adjacency</a:t>
                      </a:r>
                      <a:b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List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Adjacency Matrix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Space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 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 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v.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incidentEdges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u.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isAdjacentTo 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min(</a:t>
                      </a: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), </a:t>
                      </a: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5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insertVertex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insertEdge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v, w, o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eraseVertex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eraseEdge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5" name="Rectangle 3" descr="Rectangle: Click to edit Master text styles&#13;&#10;Second level&#13;&#10;Third level&#13;&#10;Fourth level&#13;&#10;Fifth level"/>
          <p:cNvSpPr txBox="1">
            <a:spLocks noChangeArrowheads="1"/>
          </p:cNvSpPr>
          <p:nvPr/>
        </p:nvSpPr>
        <p:spPr bwMode="auto">
          <a:xfrm>
            <a:off x="304800" y="5532152"/>
            <a:ext cx="8686800" cy="1090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26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ko-KR" sz="2000" kern="0" dirty="0" err="1"/>
              <a:t>v.incidentEdges</a:t>
            </a:r>
            <a:r>
              <a:rPr lang="en-US" altLang="ko-KR" sz="2000" kern="0" dirty="0"/>
              <a:t>(): direct access to incident edges</a:t>
            </a:r>
          </a:p>
          <a:p>
            <a:pPr eaLnBrk="1" hangingPunct="1"/>
            <a:r>
              <a:rPr lang="en-US" altLang="ko-KR" sz="2000" kern="0" dirty="0" err="1"/>
              <a:t>u.isAdjacentTo</a:t>
            </a:r>
            <a:r>
              <a:rPr lang="en-US" altLang="ko-KR" sz="2000" kern="0" dirty="0"/>
              <a:t>(v): </a:t>
            </a:r>
            <a:endParaRPr lang="en-US" altLang="ko-KR" sz="1800" kern="0" dirty="0"/>
          </a:p>
        </p:txBody>
      </p:sp>
    </p:spTree>
    <p:extLst>
      <p:ext uri="{BB962C8B-B14F-4D97-AF65-F5344CB8AC3E}">
        <p14:creationId xmlns:p14="http://schemas.microsoft.com/office/powerpoint/2010/main" val="203508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Adjacency Matrix Structure</a:t>
            </a:r>
            <a:endParaRPr lang="en-US" altLang="ko-KR" dirty="0">
              <a:ea typeface="Tahoma" charset="0"/>
              <a:cs typeface="Tahoma" charset="0"/>
            </a:endParaRPr>
          </a:p>
        </p:txBody>
      </p:sp>
      <p:sp>
        <p:nvSpPr>
          <p:cNvPr id="14341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>
          <a:xfrm>
            <a:off x="380998" y="1212850"/>
            <a:ext cx="2987677" cy="52641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Edge list structure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Augmented vertex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Integer key (index) associated with vertex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2D-array adjacency array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Reference to edge object for adjacent vertices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/>
              <a:t>Null for non nonadjacent vertices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The “old fashioned” version just has 0 for no edge and 1 for edge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342" name="Oval 5"/>
          <p:cNvSpPr>
            <a:spLocks noChangeArrowheads="1"/>
          </p:cNvSpPr>
          <p:nvPr/>
        </p:nvSpPr>
        <p:spPr bwMode="auto">
          <a:xfrm>
            <a:off x="5226050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u</a:t>
            </a:r>
          </a:p>
        </p:txBody>
      </p:sp>
      <p:sp>
        <p:nvSpPr>
          <p:cNvPr id="14343" name="Oval 6"/>
          <p:cNvSpPr>
            <a:spLocks noChangeArrowheads="1"/>
          </p:cNvSpPr>
          <p:nvPr/>
        </p:nvSpPr>
        <p:spPr bwMode="auto">
          <a:xfrm>
            <a:off x="6137275" y="1600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v</a:t>
            </a:r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7054850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w</a:t>
            </a:r>
          </a:p>
        </p:txBody>
      </p:sp>
      <p:cxnSp>
        <p:nvCxnSpPr>
          <p:cNvPr id="14345" name="AutoShape 8"/>
          <p:cNvCxnSpPr>
            <a:cxnSpLocks noChangeShapeType="1"/>
            <a:stCxn id="14343" idx="5"/>
            <a:endCxn id="14344" idx="1"/>
          </p:cNvCxnSpPr>
          <p:nvPr/>
        </p:nvCxnSpPr>
        <p:spPr bwMode="auto">
          <a:xfrm>
            <a:off x="6397625" y="1870075"/>
            <a:ext cx="70167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6" name="AutoShape 9"/>
          <p:cNvCxnSpPr>
            <a:cxnSpLocks noChangeShapeType="1"/>
            <a:stCxn id="14343" idx="3"/>
            <a:endCxn id="14342" idx="7"/>
          </p:cNvCxnSpPr>
          <p:nvPr/>
        </p:nvCxnSpPr>
        <p:spPr bwMode="auto">
          <a:xfrm flipH="1">
            <a:off x="5486400" y="1870075"/>
            <a:ext cx="69532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7" name="Text Box 10"/>
          <p:cNvSpPr txBox="1">
            <a:spLocks noChangeArrowheads="1"/>
          </p:cNvSpPr>
          <p:nvPr/>
        </p:nvSpPr>
        <p:spPr bwMode="auto">
          <a:xfrm>
            <a:off x="5681663" y="1600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14348" name="Text Box 11"/>
          <p:cNvSpPr txBox="1">
            <a:spLocks noChangeArrowheads="1"/>
          </p:cNvSpPr>
          <p:nvPr/>
        </p:nvSpPr>
        <p:spPr bwMode="auto">
          <a:xfrm>
            <a:off x="6592888" y="1600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14349" name="Line 68"/>
          <p:cNvSpPr>
            <a:spLocks noChangeShapeType="1"/>
          </p:cNvSpPr>
          <p:nvPr/>
        </p:nvSpPr>
        <p:spPr bwMode="auto">
          <a:xfrm>
            <a:off x="4286250" y="2514600"/>
            <a:ext cx="4552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215721" name="Group 681"/>
          <p:cNvGraphicFramePr>
            <a:graphicFrameLocks noGrp="1"/>
          </p:cNvGraphicFramePr>
          <p:nvPr/>
        </p:nvGraphicFramePr>
        <p:xfrm>
          <a:off x="5334000" y="4116388"/>
          <a:ext cx="1676400" cy="1522413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sym typeface="Symbol" charset="2"/>
                        </a:rPr>
                        <a:t></a:t>
                      </a:r>
                      <a:endParaRPr kumimoji="0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endParaRPr kumimoji="0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endParaRPr kumimoji="0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endParaRPr kumimoji="0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endParaRPr kumimoji="0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375" name="AutoShape 481"/>
          <p:cNvCxnSpPr>
            <a:cxnSpLocks noChangeShapeType="1"/>
            <a:stCxn id="14383" idx="2"/>
            <a:endCxn id="14382" idx="6"/>
          </p:cNvCxnSpPr>
          <p:nvPr/>
        </p:nvCxnSpPr>
        <p:spPr bwMode="auto">
          <a:xfrm flipH="1">
            <a:off x="4813300" y="6096000"/>
            <a:ext cx="27336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6" name="AutoShape 482"/>
          <p:cNvCxnSpPr>
            <a:cxnSpLocks noChangeShapeType="1"/>
            <a:stCxn id="14379" idx="2"/>
            <a:endCxn id="14377" idx="6"/>
          </p:cNvCxnSpPr>
          <p:nvPr/>
        </p:nvCxnSpPr>
        <p:spPr bwMode="auto">
          <a:xfrm flipH="1">
            <a:off x="4810125" y="2895600"/>
            <a:ext cx="29400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77" name="Oval 483"/>
          <p:cNvSpPr>
            <a:spLocks noChangeArrowheads="1"/>
          </p:cNvSpPr>
          <p:nvPr/>
        </p:nvSpPr>
        <p:spPr bwMode="auto">
          <a:xfrm>
            <a:off x="4495800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4378" name="Oval 484"/>
          <p:cNvSpPr>
            <a:spLocks noChangeArrowheads="1"/>
          </p:cNvSpPr>
          <p:nvPr/>
        </p:nvSpPr>
        <p:spPr bwMode="auto">
          <a:xfrm>
            <a:off x="6110288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4379" name="Oval 485"/>
          <p:cNvSpPr>
            <a:spLocks noChangeArrowheads="1"/>
          </p:cNvSpPr>
          <p:nvPr/>
        </p:nvSpPr>
        <p:spPr bwMode="auto">
          <a:xfrm>
            <a:off x="7759700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4380" name="Rectangle 486"/>
          <p:cNvSpPr>
            <a:spLocks noChangeArrowheads="1"/>
          </p:cNvSpPr>
          <p:nvPr/>
        </p:nvSpPr>
        <p:spPr bwMode="auto">
          <a:xfrm>
            <a:off x="4724400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4381" name="Rectangle 487"/>
          <p:cNvSpPr>
            <a:spLocks noChangeArrowheads="1"/>
          </p:cNvSpPr>
          <p:nvPr/>
        </p:nvSpPr>
        <p:spPr bwMode="auto">
          <a:xfrm>
            <a:off x="4943475" y="5192713"/>
            <a:ext cx="31432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14382" name="Oval 488"/>
          <p:cNvSpPr>
            <a:spLocks noChangeArrowheads="1"/>
          </p:cNvSpPr>
          <p:nvPr/>
        </p:nvSpPr>
        <p:spPr bwMode="auto">
          <a:xfrm>
            <a:off x="4498975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4383" name="Oval 489"/>
          <p:cNvSpPr>
            <a:spLocks noChangeArrowheads="1"/>
          </p:cNvSpPr>
          <p:nvPr/>
        </p:nvSpPr>
        <p:spPr bwMode="auto">
          <a:xfrm>
            <a:off x="7556500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cxnSp>
        <p:nvCxnSpPr>
          <p:cNvPr id="14384" name="AutoShape 490"/>
          <p:cNvCxnSpPr>
            <a:cxnSpLocks noChangeShapeType="1"/>
            <a:endCxn id="14380" idx="2"/>
          </p:cNvCxnSpPr>
          <p:nvPr/>
        </p:nvCxnSpPr>
        <p:spPr bwMode="auto">
          <a:xfrm flipV="1">
            <a:off x="4651375" y="5648325"/>
            <a:ext cx="182563" cy="4556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85" name="AutoShape 491"/>
          <p:cNvCxnSpPr>
            <a:cxnSpLocks noChangeShapeType="1"/>
            <a:endCxn id="14406" idx="2"/>
          </p:cNvCxnSpPr>
          <p:nvPr/>
        </p:nvCxnSpPr>
        <p:spPr bwMode="auto">
          <a:xfrm flipV="1">
            <a:off x="7704138" y="5637213"/>
            <a:ext cx="234950" cy="4540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86" name="Rectangle 492"/>
          <p:cNvSpPr>
            <a:spLocks noChangeArrowheads="1"/>
          </p:cNvSpPr>
          <p:nvPr/>
        </p:nvSpPr>
        <p:spPr bwMode="auto">
          <a:xfrm>
            <a:off x="466725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u</a:t>
            </a:r>
          </a:p>
        </p:txBody>
      </p:sp>
      <p:sp>
        <p:nvSpPr>
          <p:cNvPr id="14387" name="Rectangle 493"/>
          <p:cNvSpPr>
            <a:spLocks noChangeArrowheads="1"/>
          </p:cNvSpPr>
          <p:nvPr/>
        </p:nvSpPr>
        <p:spPr bwMode="auto">
          <a:xfrm>
            <a:off x="627380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v</a:t>
            </a:r>
          </a:p>
        </p:txBody>
      </p:sp>
      <p:sp>
        <p:nvSpPr>
          <p:cNvPr id="14388" name="Rectangle 494"/>
          <p:cNvSpPr>
            <a:spLocks noChangeArrowheads="1"/>
          </p:cNvSpPr>
          <p:nvPr/>
        </p:nvSpPr>
        <p:spPr bwMode="auto">
          <a:xfrm>
            <a:off x="7915275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w</a:t>
            </a:r>
          </a:p>
        </p:txBody>
      </p:sp>
      <p:cxnSp>
        <p:nvCxnSpPr>
          <p:cNvPr id="14389" name="AutoShape 495"/>
          <p:cNvCxnSpPr>
            <a:cxnSpLocks noChangeShapeType="1"/>
            <a:endCxn id="14386" idx="0"/>
          </p:cNvCxnSpPr>
          <p:nvPr/>
        </p:nvCxnSpPr>
        <p:spPr bwMode="auto">
          <a:xfrm>
            <a:off x="4643438" y="2890838"/>
            <a:ext cx="180975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90" name="AutoShape 496"/>
          <p:cNvCxnSpPr>
            <a:cxnSpLocks noChangeShapeType="1"/>
            <a:endCxn id="14387" idx="0"/>
          </p:cNvCxnSpPr>
          <p:nvPr/>
        </p:nvCxnSpPr>
        <p:spPr bwMode="auto">
          <a:xfrm>
            <a:off x="6257925" y="2890838"/>
            <a:ext cx="173038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91" name="AutoShape 497"/>
          <p:cNvCxnSpPr>
            <a:cxnSpLocks noChangeShapeType="1"/>
            <a:endCxn id="14388" idx="0"/>
          </p:cNvCxnSpPr>
          <p:nvPr/>
        </p:nvCxnSpPr>
        <p:spPr bwMode="auto">
          <a:xfrm>
            <a:off x="7912100" y="2895600"/>
            <a:ext cx="160338" cy="504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92" name="Freeform 498"/>
          <p:cNvSpPr>
            <a:spLocks/>
          </p:cNvSpPr>
          <p:nvPr/>
        </p:nvSpPr>
        <p:spPr bwMode="auto">
          <a:xfrm>
            <a:off x="4819650" y="3567113"/>
            <a:ext cx="819150" cy="1814512"/>
          </a:xfrm>
          <a:custGeom>
            <a:avLst/>
            <a:gdLst>
              <a:gd name="T0" fmla="*/ 0 w 516"/>
              <a:gd name="T1" fmla="*/ 1814512 h 1143"/>
              <a:gd name="T2" fmla="*/ 285750 w 516"/>
              <a:gd name="T3" fmla="*/ 360362 h 1143"/>
              <a:gd name="T4" fmla="*/ 819150 w 516"/>
              <a:gd name="T5" fmla="*/ 0 h 1143"/>
              <a:gd name="T6" fmla="*/ 0 60000 65536"/>
              <a:gd name="T7" fmla="*/ 0 60000 65536"/>
              <a:gd name="T8" fmla="*/ 0 60000 65536"/>
              <a:gd name="T9" fmla="*/ 0 w 516"/>
              <a:gd name="T10" fmla="*/ 0 h 1143"/>
              <a:gd name="T11" fmla="*/ 516 w 516"/>
              <a:gd name="T12" fmla="*/ 1143 h 11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16" h="1143">
                <a:moveTo>
                  <a:pt x="0" y="1143"/>
                </a:moveTo>
                <a:cubicBezTo>
                  <a:pt x="30" y="991"/>
                  <a:pt x="94" y="418"/>
                  <a:pt x="180" y="227"/>
                </a:cubicBezTo>
                <a:cubicBezTo>
                  <a:pt x="266" y="36"/>
                  <a:pt x="446" y="47"/>
                  <a:pt x="516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93" name="Rectangle 499"/>
          <p:cNvSpPr>
            <a:spLocks noChangeArrowheads="1"/>
          </p:cNvSpPr>
          <p:nvPr/>
        </p:nvSpPr>
        <p:spPr bwMode="auto">
          <a:xfrm>
            <a:off x="4352925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4394" name="Line 500"/>
          <p:cNvSpPr>
            <a:spLocks noChangeShapeType="1"/>
          </p:cNvSpPr>
          <p:nvPr/>
        </p:nvSpPr>
        <p:spPr bwMode="auto">
          <a:xfrm flipV="1">
            <a:off x="4498975" y="3048000"/>
            <a:ext cx="104775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95" name="Rectangle 501"/>
          <p:cNvSpPr>
            <a:spLocks noChangeArrowheads="1"/>
          </p:cNvSpPr>
          <p:nvPr/>
        </p:nvSpPr>
        <p:spPr bwMode="auto">
          <a:xfrm>
            <a:off x="597535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4396" name="Line 502"/>
          <p:cNvSpPr>
            <a:spLocks noChangeShapeType="1"/>
          </p:cNvSpPr>
          <p:nvPr/>
        </p:nvSpPr>
        <p:spPr bwMode="auto">
          <a:xfrm flipV="1">
            <a:off x="6113463" y="3038475"/>
            <a:ext cx="93662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97" name="Rectangle 503"/>
          <p:cNvSpPr>
            <a:spLocks noChangeArrowheads="1"/>
          </p:cNvSpPr>
          <p:nvPr/>
        </p:nvSpPr>
        <p:spPr bwMode="auto">
          <a:xfrm>
            <a:off x="7605713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4398" name="Line 504"/>
          <p:cNvSpPr>
            <a:spLocks noChangeShapeType="1"/>
          </p:cNvSpPr>
          <p:nvPr/>
        </p:nvSpPr>
        <p:spPr bwMode="auto">
          <a:xfrm flipV="1">
            <a:off x="7762875" y="3033713"/>
            <a:ext cx="4445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99" name="Rectangle 505"/>
          <p:cNvSpPr>
            <a:spLocks noChangeArrowheads="1"/>
          </p:cNvSpPr>
          <p:nvPr/>
        </p:nvSpPr>
        <p:spPr bwMode="auto">
          <a:xfrm>
            <a:off x="4505325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4400" name="Freeform 506"/>
          <p:cNvSpPr>
            <a:spLocks/>
          </p:cNvSpPr>
          <p:nvPr/>
        </p:nvSpPr>
        <p:spPr bwMode="auto">
          <a:xfrm>
            <a:off x="4257675" y="3762375"/>
            <a:ext cx="342900" cy="1628775"/>
          </a:xfrm>
          <a:custGeom>
            <a:avLst/>
            <a:gdLst>
              <a:gd name="T0" fmla="*/ 342900 w 216"/>
              <a:gd name="T1" fmla="*/ 1628775 h 1026"/>
              <a:gd name="T2" fmla="*/ 95250 w 216"/>
              <a:gd name="T3" fmla="*/ 819150 h 1026"/>
              <a:gd name="T4" fmla="*/ 66675 w 216"/>
              <a:gd name="T5" fmla="*/ 0 h 1026"/>
              <a:gd name="T6" fmla="*/ 0 60000 65536"/>
              <a:gd name="T7" fmla="*/ 0 60000 65536"/>
              <a:gd name="T8" fmla="*/ 0 60000 65536"/>
              <a:gd name="T9" fmla="*/ 0 w 216"/>
              <a:gd name="T10" fmla="*/ 0 h 1026"/>
              <a:gd name="T11" fmla="*/ 216 w 216"/>
              <a:gd name="T12" fmla="*/ 1026 h 10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" h="1026">
                <a:moveTo>
                  <a:pt x="216" y="1026"/>
                </a:moveTo>
                <a:cubicBezTo>
                  <a:pt x="190" y="941"/>
                  <a:pt x="120" y="744"/>
                  <a:pt x="60" y="516"/>
                </a:cubicBezTo>
                <a:cubicBezTo>
                  <a:pt x="0" y="288"/>
                  <a:pt x="46" y="107"/>
                  <a:pt x="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01" name="Rectangle 507"/>
          <p:cNvSpPr>
            <a:spLocks noChangeArrowheads="1"/>
          </p:cNvSpPr>
          <p:nvPr/>
        </p:nvSpPr>
        <p:spPr bwMode="auto">
          <a:xfrm>
            <a:off x="4286250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14402" name="AutoShape 508"/>
          <p:cNvCxnSpPr>
            <a:cxnSpLocks noChangeShapeType="1"/>
            <a:endCxn id="14382" idx="1"/>
          </p:cNvCxnSpPr>
          <p:nvPr/>
        </p:nvCxnSpPr>
        <p:spPr bwMode="auto">
          <a:xfrm>
            <a:off x="4386263" y="5405438"/>
            <a:ext cx="157162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403" name="Rectangle 509"/>
          <p:cNvSpPr>
            <a:spLocks noChangeArrowheads="1"/>
          </p:cNvSpPr>
          <p:nvPr/>
        </p:nvSpPr>
        <p:spPr bwMode="auto">
          <a:xfrm>
            <a:off x="403860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0</a:t>
            </a:r>
          </a:p>
        </p:txBody>
      </p:sp>
      <p:sp>
        <p:nvSpPr>
          <p:cNvPr id="14404" name="Rectangle 510"/>
          <p:cNvSpPr>
            <a:spLocks noChangeArrowheads="1"/>
          </p:cNvSpPr>
          <p:nvPr/>
        </p:nvSpPr>
        <p:spPr bwMode="auto">
          <a:xfrm>
            <a:off x="5661025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1</a:t>
            </a:r>
          </a:p>
        </p:txBody>
      </p:sp>
      <p:sp>
        <p:nvSpPr>
          <p:cNvPr id="14405" name="Rectangle 511"/>
          <p:cNvSpPr>
            <a:spLocks noChangeArrowheads="1"/>
          </p:cNvSpPr>
          <p:nvPr/>
        </p:nvSpPr>
        <p:spPr bwMode="auto">
          <a:xfrm>
            <a:off x="7291388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2</a:t>
            </a:r>
          </a:p>
        </p:txBody>
      </p:sp>
      <p:sp>
        <p:nvSpPr>
          <p:cNvPr id="14406" name="Rectangle 527"/>
          <p:cNvSpPr>
            <a:spLocks noChangeArrowheads="1"/>
          </p:cNvSpPr>
          <p:nvPr/>
        </p:nvSpPr>
        <p:spPr bwMode="auto">
          <a:xfrm>
            <a:off x="7829550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4407" name="Rectangle 528"/>
          <p:cNvSpPr>
            <a:spLocks noChangeArrowheads="1"/>
          </p:cNvSpPr>
          <p:nvPr/>
        </p:nvSpPr>
        <p:spPr bwMode="auto">
          <a:xfrm>
            <a:off x="8048625" y="5181600"/>
            <a:ext cx="31432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14408" name="Rectangle 529"/>
          <p:cNvSpPr>
            <a:spLocks noChangeArrowheads="1"/>
          </p:cNvSpPr>
          <p:nvPr/>
        </p:nvSpPr>
        <p:spPr bwMode="auto">
          <a:xfrm>
            <a:off x="7610475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4409" name="Rectangle 530"/>
          <p:cNvSpPr>
            <a:spLocks noChangeArrowheads="1"/>
          </p:cNvSpPr>
          <p:nvPr/>
        </p:nvSpPr>
        <p:spPr bwMode="auto">
          <a:xfrm>
            <a:off x="7391400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4410" name="Freeform 532"/>
          <p:cNvSpPr>
            <a:spLocks/>
          </p:cNvSpPr>
          <p:nvPr/>
        </p:nvSpPr>
        <p:spPr bwMode="auto">
          <a:xfrm>
            <a:off x="6629400" y="3581400"/>
            <a:ext cx="1104900" cy="1809750"/>
          </a:xfrm>
          <a:custGeom>
            <a:avLst/>
            <a:gdLst>
              <a:gd name="T0" fmla="*/ 1104900 w 696"/>
              <a:gd name="T1" fmla="*/ 1809750 h 1140"/>
              <a:gd name="T2" fmla="*/ 619125 w 696"/>
              <a:gd name="T3" fmla="*/ 495300 h 1140"/>
              <a:gd name="T4" fmla="*/ 0 w 696"/>
              <a:gd name="T5" fmla="*/ 0 h 1140"/>
              <a:gd name="T6" fmla="*/ 0 60000 65536"/>
              <a:gd name="T7" fmla="*/ 0 60000 65536"/>
              <a:gd name="T8" fmla="*/ 0 60000 65536"/>
              <a:gd name="T9" fmla="*/ 0 w 696"/>
              <a:gd name="T10" fmla="*/ 0 h 1140"/>
              <a:gd name="T11" fmla="*/ 696 w 696"/>
              <a:gd name="T12" fmla="*/ 1140 h 11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6" h="1140">
                <a:moveTo>
                  <a:pt x="696" y="1140"/>
                </a:moveTo>
                <a:cubicBezTo>
                  <a:pt x="645" y="1002"/>
                  <a:pt x="516" y="516"/>
                  <a:pt x="390" y="312"/>
                </a:cubicBezTo>
                <a:cubicBezTo>
                  <a:pt x="264" y="108"/>
                  <a:pt x="81" y="6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11" name="Freeform 533"/>
          <p:cNvSpPr>
            <a:spLocks/>
          </p:cNvSpPr>
          <p:nvPr/>
        </p:nvSpPr>
        <p:spPr bwMode="auto">
          <a:xfrm>
            <a:off x="7934325" y="3729038"/>
            <a:ext cx="311150" cy="1652587"/>
          </a:xfrm>
          <a:custGeom>
            <a:avLst/>
            <a:gdLst>
              <a:gd name="T0" fmla="*/ 0 w 196"/>
              <a:gd name="T1" fmla="*/ 1652587 h 1041"/>
              <a:gd name="T2" fmla="*/ 285750 w 196"/>
              <a:gd name="T3" fmla="*/ 681037 h 1041"/>
              <a:gd name="T4" fmla="*/ 152400 w 196"/>
              <a:gd name="T5" fmla="*/ 0 h 1041"/>
              <a:gd name="T6" fmla="*/ 0 60000 65536"/>
              <a:gd name="T7" fmla="*/ 0 60000 65536"/>
              <a:gd name="T8" fmla="*/ 0 60000 65536"/>
              <a:gd name="T9" fmla="*/ 0 w 196"/>
              <a:gd name="T10" fmla="*/ 0 h 1041"/>
              <a:gd name="T11" fmla="*/ 196 w 196"/>
              <a:gd name="T12" fmla="*/ 1041 h 104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" h="1041">
                <a:moveTo>
                  <a:pt x="0" y="1041"/>
                </a:moveTo>
                <a:cubicBezTo>
                  <a:pt x="30" y="939"/>
                  <a:pt x="164" y="602"/>
                  <a:pt x="180" y="429"/>
                </a:cubicBezTo>
                <a:cubicBezTo>
                  <a:pt x="196" y="256"/>
                  <a:pt x="113" y="89"/>
                  <a:pt x="96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cxnSp>
        <p:nvCxnSpPr>
          <p:cNvPr id="14412" name="AutoShape 534"/>
          <p:cNvCxnSpPr>
            <a:cxnSpLocks noChangeShapeType="1"/>
          </p:cNvCxnSpPr>
          <p:nvPr/>
        </p:nvCxnSpPr>
        <p:spPr bwMode="auto">
          <a:xfrm>
            <a:off x="7489825" y="5405438"/>
            <a:ext cx="114300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413" name="Freeform 683"/>
          <p:cNvSpPr>
            <a:spLocks/>
          </p:cNvSpPr>
          <p:nvPr/>
        </p:nvSpPr>
        <p:spPr bwMode="auto">
          <a:xfrm>
            <a:off x="5105400" y="4832350"/>
            <a:ext cx="838200" cy="349250"/>
          </a:xfrm>
          <a:custGeom>
            <a:avLst/>
            <a:gdLst>
              <a:gd name="T0" fmla="*/ 838200 w 528"/>
              <a:gd name="T1" fmla="*/ 196850 h 220"/>
              <a:gd name="T2" fmla="*/ 295275 w 528"/>
              <a:gd name="T3" fmla="*/ 25400 h 220"/>
              <a:gd name="T4" fmla="*/ 0 w 528"/>
              <a:gd name="T5" fmla="*/ 349250 h 220"/>
              <a:gd name="T6" fmla="*/ 0 60000 65536"/>
              <a:gd name="T7" fmla="*/ 0 60000 65536"/>
              <a:gd name="T8" fmla="*/ 0 60000 65536"/>
              <a:gd name="T9" fmla="*/ 0 w 528"/>
              <a:gd name="T10" fmla="*/ 0 h 220"/>
              <a:gd name="T11" fmla="*/ 528 w 528"/>
              <a:gd name="T12" fmla="*/ 220 h 2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220">
                <a:moveTo>
                  <a:pt x="528" y="124"/>
                </a:moveTo>
                <a:cubicBezTo>
                  <a:pt x="471" y="106"/>
                  <a:pt x="274" y="0"/>
                  <a:pt x="186" y="16"/>
                </a:cubicBezTo>
                <a:cubicBezTo>
                  <a:pt x="98" y="32"/>
                  <a:pt x="39" y="178"/>
                  <a:pt x="0" y="220"/>
                </a:cubicBezTo>
              </a:path>
            </a:pathLst>
          </a:cu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14" name="Freeform 684"/>
          <p:cNvSpPr>
            <a:spLocks/>
          </p:cNvSpPr>
          <p:nvPr/>
        </p:nvSpPr>
        <p:spPr bwMode="auto">
          <a:xfrm>
            <a:off x="4953000" y="3956050"/>
            <a:ext cx="1371600" cy="1216025"/>
          </a:xfrm>
          <a:custGeom>
            <a:avLst/>
            <a:gdLst>
              <a:gd name="T0" fmla="*/ 1371600 w 864"/>
              <a:gd name="T1" fmla="*/ 717550 h 766"/>
              <a:gd name="T2" fmla="*/ 904875 w 864"/>
              <a:gd name="T3" fmla="*/ 34925 h 766"/>
              <a:gd name="T4" fmla="*/ 266700 w 864"/>
              <a:gd name="T5" fmla="*/ 511175 h 766"/>
              <a:gd name="T6" fmla="*/ 0 w 864"/>
              <a:gd name="T7" fmla="*/ 1216025 h 766"/>
              <a:gd name="T8" fmla="*/ 0 60000 65536"/>
              <a:gd name="T9" fmla="*/ 0 60000 65536"/>
              <a:gd name="T10" fmla="*/ 0 60000 65536"/>
              <a:gd name="T11" fmla="*/ 0 60000 65536"/>
              <a:gd name="T12" fmla="*/ 0 w 864"/>
              <a:gd name="T13" fmla="*/ 0 h 766"/>
              <a:gd name="T14" fmla="*/ 864 w 864"/>
              <a:gd name="T15" fmla="*/ 766 h 7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64" h="766">
                <a:moveTo>
                  <a:pt x="864" y="452"/>
                </a:moveTo>
                <a:cubicBezTo>
                  <a:pt x="815" y="380"/>
                  <a:pt x="686" y="44"/>
                  <a:pt x="570" y="22"/>
                </a:cubicBezTo>
                <a:cubicBezTo>
                  <a:pt x="454" y="0"/>
                  <a:pt x="263" y="198"/>
                  <a:pt x="168" y="322"/>
                </a:cubicBezTo>
                <a:cubicBezTo>
                  <a:pt x="73" y="446"/>
                  <a:pt x="35" y="674"/>
                  <a:pt x="0" y="766"/>
                </a:cubicBezTo>
              </a:path>
            </a:pathLst>
          </a:cu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15" name="Freeform 685"/>
          <p:cNvSpPr>
            <a:spLocks/>
          </p:cNvSpPr>
          <p:nvPr/>
        </p:nvSpPr>
        <p:spPr bwMode="auto">
          <a:xfrm>
            <a:off x="6810375" y="4884738"/>
            <a:ext cx="647700" cy="296862"/>
          </a:xfrm>
          <a:custGeom>
            <a:avLst/>
            <a:gdLst>
              <a:gd name="T0" fmla="*/ 0 w 408"/>
              <a:gd name="T1" fmla="*/ 227012 h 187"/>
              <a:gd name="T2" fmla="*/ 428625 w 408"/>
              <a:gd name="T3" fmla="*/ 11112 h 187"/>
              <a:gd name="T4" fmla="*/ 647700 w 408"/>
              <a:gd name="T5" fmla="*/ 296862 h 187"/>
              <a:gd name="T6" fmla="*/ 0 60000 65536"/>
              <a:gd name="T7" fmla="*/ 0 60000 65536"/>
              <a:gd name="T8" fmla="*/ 0 60000 65536"/>
              <a:gd name="T9" fmla="*/ 0 w 408"/>
              <a:gd name="T10" fmla="*/ 0 h 187"/>
              <a:gd name="T11" fmla="*/ 408 w 408"/>
              <a:gd name="T12" fmla="*/ 187 h 1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8" h="187">
                <a:moveTo>
                  <a:pt x="0" y="143"/>
                </a:moveTo>
                <a:cubicBezTo>
                  <a:pt x="45" y="120"/>
                  <a:pt x="202" y="0"/>
                  <a:pt x="270" y="7"/>
                </a:cubicBezTo>
                <a:cubicBezTo>
                  <a:pt x="338" y="14"/>
                  <a:pt x="379" y="150"/>
                  <a:pt x="408" y="187"/>
                </a:cubicBezTo>
              </a:path>
            </a:pathLst>
          </a:cu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16" name="Freeform 686"/>
          <p:cNvSpPr>
            <a:spLocks/>
          </p:cNvSpPr>
          <p:nvPr/>
        </p:nvSpPr>
        <p:spPr bwMode="auto">
          <a:xfrm>
            <a:off x="6391275" y="5448300"/>
            <a:ext cx="981075" cy="482600"/>
          </a:xfrm>
          <a:custGeom>
            <a:avLst/>
            <a:gdLst>
              <a:gd name="T0" fmla="*/ 0 w 618"/>
              <a:gd name="T1" fmla="*/ 0 h 304"/>
              <a:gd name="T2" fmla="*/ 314325 w 618"/>
              <a:gd name="T3" fmla="*/ 476250 h 304"/>
              <a:gd name="T4" fmla="*/ 981075 w 618"/>
              <a:gd name="T5" fmla="*/ 38100 h 304"/>
              <a:gd name="T6" fmla="*/ 0 60000 65536"/>
              <a:gd name="T7" fmla="*/ 0 60000 65536"/>
              <a:gd name="T8" fmla="*/ 0 60000 65536"/>
              <a:gd name="T9" fmla="*/ 0 w 618"/>
              <a:gd name="T10" fmla="*/ 0 h 304"/>
              <a:gd name="T11" fmla="*/ 618 w 618"/>
              <a:gd name="T12" fmla="*/ 304 h 3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8" h="304">
                <a:moveTo>
                  <a:pt x="0" y="0"/>
                </a:moveTo>
                <a:cubicBezTo>
                  <a:pt x="33" y="49"/>
                  <a:pt x="95" y="296"/>
                  <a:pt x="198" y="300"/>
                </a:cubicBezTo>
                <a:cubicBezTo>
                  <a:pt x="301" y="304"/>
                  <a:pt x="531" y="81"/>
                  <a:pt x="618" y="24"/>
                </a:cubicBezTo>
              </a:path>
            </a:pathLst>
          </a:cu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49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4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4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4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14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4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4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2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4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1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4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77" grpId="0" animBg="1"/>
      <p:bldP spid="14378" grpId="0" animBg="1"/>
      <p:bldP spid="14379" grpId="0" animBg="1"/>
      <p:bldP spid="14380" grpId="0" animBg="1"/>
      <p:bldP spid="14381" grpId="0" animBg="1"/>
      <p:bldP spid="14382" grpId="0" animBg="1"/>
      <p:bldP spid="14383" grpId="0" animBg="1"/>
      <p:bldP spid="14386" grpId="0" animBg="1"/>
      <p:bldP spid="14387" grpId="0" animBg="1"/>
      <p:bldP spid="14388" grpId="0" animBg="1"/>
      <p:bldP spid="14392" grpId="0" animBg="1"/>
      <p:bldP spid="14393" grpId="0" animBg="1"/>
      <p:bldP spid="14394" grpId="0" animBg="1"/>
      <p:bldP spid="14395" grpId="0" animBg="1"/>
      <p:bldP spid="14396" grpId="0" animBg="1"/>
      <p:bldP spid="14397" grpId="0" animBg="1"/>
      <p:bldP spid="14398" grpId="0" animBg="1"/>
      <p:bldP spid="14399" grpId="0" animBg="1"/>
      <p:bldP spid="14400" grpId="0" animBg="1"/>
      <p:bldP spid="14401" grpId="0" animBg="1"/>
      <p:bldP spid="14403" grpId="0" animBg="1"/>
      <p:bldP spid="14404" grpId="0" animBg="1"/>
      <p:bldP spid="14405" grpId="0" animBg="1"/>
      <p:bldP spid="14406" grpId="0" animBg="1"/>
      <p:bldP spid="14407" grpId="0" animBg="1"/>
      <p:bldP spid="14408" grpId="0" animBg="1"/>
      <p:bldP spid="14409" grpId="0" animBg="1"/>
      <p:bldP spid="14410" grpId="0" animBg="1"/>
      <p:bldP spid="14411" grpId="0" animBg="1"/>
      <p:bldP spid="14413" grpId="0" animBg="1"/>
      <p:bldP spid="14414" grpId="0" animBg="1"/>
      <p:bldP spid="14415" grpId="0" animBg="1"/>
      <p:bldP spid="144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Performance</a:t>
            </a:r>
          </a:p>
        </p:txBody>
      </p:sp>
      <p:graphicFrame>
        <p:nvGraphicFramePr>
          <p:cNvPr id="216215" name="Group 15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09722"/>
              </p:ext>
            </p:extLst>
          </p:nvPr>
        </p:nvGraphicFramePr>
        <p:xfrm>
          <a:off x="304800" y="1143000"/>
          <a:ext cx="8686800" cy="4243578"/>
        </p:xfrm>
        <a:graphic>
          <a:graphicData uri="http://schemas.openxmlformats.org/drawingml/2006/table">
            <a:tbl>
              <a:tblPr/>
              <a:tblGrid>
                <a:gridCol w="2980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3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4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vertices, </a:t>
                      </a:r>
                      <a:r>
                        <a:rPr kumimoji="0" lang="en-US" altLang="ko-KR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edges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no parallel edges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no self-loops</a:t>
                      </a:r>
                    </a:p>
                  </a:txBody>
                  <a:tcPr marL="100232" marR="100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Edge</a:t>
                      </a:r>
                      <a:b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List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Adjacency</a:t>
                      </a:r>
                      <a:b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List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Adjacency Matrix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Space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 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 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v.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incidentEdges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u.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isAdjacentTo 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min(</a:t>
                      </a: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), </a:t>
                      </a: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5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insertVertex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insertEdge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v, w, o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eraseVertex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eraseEdge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6" name="Rectangle 3" descr="Rectangle: Click to edit Master text styles&#13;&#10;Second level&#13;&#10;Third level&#13;&#10;Fourth level&#13;&#10;Fifth level"/>
          <p:cNvSpPr txBox="1">
            <a:spLocks noChangeArrowheads="1"/>
          </p:cNvSpPr>
          <p:nvPr/>
        </p:nvSpPr>
        <p:spPr bwMode="auto">
          <a:xfrm>
            <a:off x="304800" y="5532152"/>
            <a:ext cx="8686800" cy="1090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26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ko-KR" sz="2000" kern="0" dirty="0" err="1"/>
              <a:t>v.incidentEdges</a:t>
            </a:r>
            <a:r>
              <a:rPr lang="en-US" altLang="ko-KR" sz="2000" kern="0" dirty="0"/>
              <a:t>(): matrix row check</a:t>
            </a:r>
          </a:p>
          <a:p>
            <a:pPr eaLnBrk="1" hangingPunct="1"/>
            <a:r>
              <a:rPr lang="en-US" altLang="ko-KR" sz="2000" kern="0" dirty="0" err="1"/>
              <a:t>u.isAdjacentTo</a:t>
            </a:r>
            <a:r>
              <a:rPr lang="en-US" altLang="ko-KR" sz="2000" kern="0" dirty="0"/>
              <a:t>(v): using v’s key</a:t>
            </a:r>
            <a:endParaRPr lang="en-US" altLang="ko-KR" sz="1800" kern="0" dirty="0"/>
          </a:p>
        </p:txBody>
      </p:sp>
    </p:spTree>
    <p:extLst>
      <p:ext uri="{BB962C8B-B14F-4D97-AF65-F5344CB8AC3E}">
        <p14:creationId xmlns:p14="http://schemas.microsoft.com/office/powerpoint/2010/main" val="210617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Performance</a:t>
            </a:r>
          </a:p>
        </p:txBody>
      </p:sp>
      <p:graphicFrame>
        <p:nvGraphicFramePr>
          <p:cNvPr id="216215" name="Group 15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5451929"/>
              </p:ext>
            </p:extLst>
          </p:nvPr>
        </p:nvGraphicFramePr>
        <p:xfrm>
          <a:off x="304800" y="1143000"/>
          <a:ext cx="8686800" cy="4243578"/>
        </p:xfrm>
        <a:graphic>
          <a:graphicData uri="http://schemas.openxmlformats.org/drawingml/2006/table">
            <a:tbl>
              <a:tblPr/>
              <a:tblGrid>
                <a:gridCol w="2980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3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4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vertices, </a:t>
                      </a:r>
                      <a:r>
                        <a:rPr kumimoji="0" lang="en-US" altLang="ko-KR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edges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no parallel edges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10000"/>
                        <a:buFont typeface="Wingdings" charset="2"/>
                        <a:buChar char="§"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no self-loops</a:t>
                      </a:r>
                    </a:p>
                  </a:txBody>
                  <a:tcPr marL="100232" marR="100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Edge</a:t>
                      </a:r>
                      <a:b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List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Adjacency</a:t>
                      </a:r>
                      <a:b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List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Adjacency Matrix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Space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 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 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v.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incidentEdges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u.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isAdjacentTo 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min(</a:t>
                      </a: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), </a:t>
                      </a: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5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insertVertex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insertEdge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v, w, o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eraseVertex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deg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  <a:r>
                        <a:rPr kumimoji="0" lang="en-US" altLang="ko-K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eraseEdge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</a:t>
                      </a:r>
                      <a:r>
                        <a:rPr kumimoji="0" lang="en-US" altLang="ko-KR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</a:txBody>
                  <a:tcPr marL="100232" marR="1002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100232" marR="1002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5" name="Rectangle 3" descr="Rectangle: Click to edit Master text styles&#13;&#10;Second level&#13;&#10;Third level&#13;&#10;Fourth level&#13;&#10;Fifth level"/>
          <p:cNvSpPr txBox="1">
            <a:spLocks noChangeArrowheads="1"/>
          </p:cNvSpPr>
          <p:nvPr/>
        </p:nvSpPr>
        <p:spPr bwMode="auto">
          <a:xfrm>
            <a:off x="304800" y="5532152"/>
            <a:ext cx="8686800" cy="1090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26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ko-KR" sz="2000" kern="0" dirty="0" err="1"/>
              <a:t>v.incidentEdges</a:t>
            </a:r>
            <a:r>
              <a:rPr lang="en-US" altLang="ko-KR" sz="2000" kern="0" dirty="0"/>
              <a:t>(): direct access to incident edges</a:t>
            </a:r>
          </a:p>
          <a:p>
            <a:pPr eaLnBrk="1" hangingPunct="1"/>
            <a:r>
              <a:rPr lang="en-US" altLang="ko-KR" sz="2000" kern="0" dirty="0" err="1"/>
              <a:t>u.isAdjacentTo</a:t>
            </a:r>
            <a:r>
              <a:rPr lang="en-US" altLang="ko-KR" sz="2000" kern="0" dirty="0"/>
              <a:t>(v): </a:t>
            </a:r>
            <a:endParaRPr lang="en-US" altLang="ko-KR" sz="1800" kern="0" dirty="0"/>
          </a:p>
        </p:txBody>
      </p:sp>
    </p:spTree>
    <p:extLst>
      <p:ext uri="{BB962C8B-B14F-4D97-AF65-F5344CB8AC3E}">
        <p14:creationId xmlns:p14="http://schemas.microsoft.com/office/powerpoint/2010/main" val="209064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/>
              <a:t>Depth-First Search</a:t>
            </a:r>
          </a:p>
        </p:txBody>
      </p:sp>
      <p:grpSp>
        <p:nvGrpSpPr>
          <p:cNvPr id="3077" name="Group 581"/>
          <p:cNvGrpSpPr>
            <a:grpSpLocks/>
          </p:cNvGrpSpPr>
          <p:nvPr/>
        </p:nvGrpSpPr>
        <p:grpSpPr bwMode="auto">
          <a:xfrm>
            <a:off x="4772025" y="3322638"/>
            <a:ext cx="3081338" cy="1830387"/>
            <a:chOff x="593" y="2600"/>
            <a:chExt cx="1941" cy="1153"/>
          </a:xfrm>
        </p:grpSpPr>
        <p:sp>
          <p:nvSpPr>
            <p:cNvPr id="3078" name="Oval 582"/>
            <p:cNvSpPr>
              <a:spLocks noChangeAspect="1" noChangeArrowheads="1"/>
            </p:cNvSpPr>
            <p:nvPr/>
          </p:nvSpPr>
          <p:spPr bwMode="auto">
            <a:xfrm>
              <a:off x="1515" y="306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sp>
          <p:nvSpPr>
            <p:cNvPr id="3079" name="Oval 583"/>
            <p:cNvSpPr>
              <a:spLocks noChangeAspect="1" noChangeArrowheads="1"/>
            </p:cNvSpPr>
            <p:nvPr/>
          </p:nvSpPr>
          <p:spPr bwMode="auto">
            <a:xfrm>
              <a:off x="593" y="306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3080" name="Oval 584"/>
            <p:cNvSpPr>
              <a:spLocks noChangeAspect="1" noChangeArrowheads="1"/>
            </p:cNvSpPr>
            <p:nvPr/>
          </p:nvSpPr>
          <p:spPr bwMode="auto">
            <a:xfrm>
              <a:off x="1054" y="260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3081" name="Oval 585"/>
            <p:cNvSpPr>
              <a:spLocks noChangeAspect="1" noChangeArrowheads="1"/>
            </p:cNvSpPr>
            <p:nvPr/>
          </p:nvSpPr>
          <p:spPr bwMode="auto">
            <a:xfrm>
              <a:off x="1054" y="352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cxnSp>
          <p:nvCxnSpPr>
            <p:cNvPr id="3082" name="AutoShape 586"/>
            <p:cNvCxnSpPr>
              <a:cxnSpLocks noChangeAspect="1" noChangeShapeType="1"/>
              <a:stCxn id="3080" idx="3"/>
              <a:endCxn id="3079" idx="7"/>
            </p:cNvCxnSpPr>
            <p:nvPr/>
          </p:nvCxnSpPr>
          <p:spPr bwMode="auto">
            <a:xfrm flipH="1">
              <a:off x="790" y="2809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3" name="AutoShape 587"/>
            <p:cNvCxnSpPr>
              <a:cxnSpLocks noChangeAspect="1" noChangeShapeType="1"/>
              <a:stCxn id="3081" idx="1"/>
              <a:endCxn id="3079" idx="5"/>
            </p:cNvCxnSpPr>
            <p:nvPr/>
          </p:nvCxnSpPr>
          <p:spPr bwMode="auto">
            <a:xfrm flipH="1" flipV="1">
              <a:off x="790" y="327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4" name="AutoShape 588"/>
            <p:cNvCxnSpPr>
              <a:cxnSpLocks noChangeAspect="1" noChangeShapeType="1"/>
              <a:stCxn id="3081" idx="7"/>
              <a:endCxn id="3078" idx="3"/>
            </p:cNvCxnSpPr>
            <p:nvPr/>
          </p:nvCxnSpPr>
          <p:spPr bwMode="auto">
            <a:xfrm flipV="1">
              <a:off x="1251" y="327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5" name="AutoShape 589"/>
            <p:cNvCxnSpPr>
              <a:cxnSpLocks noChangeAspect="1" noChangeShapeType="1"/>
              <a:stCxn id="3080" idx="5"/>
              <a:endCxn id="3078" idx="1"/>
            </p:cNvCxnSpPr>
            <p:nvPr/>
          </p:nvCxnSpPr>
          <p:spPr bwMode="auto">
            <a:xfrm>
              <a:off x="1251" y="2809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6" name="AutoShape 590"/>
            <p:cNvCxnSpPr>
              <a:cxnSpLocks noChangeAspect="1" noChangeShapeType="1"/>
              <a:stCxn id="3080" idx="4"/>
              <a:endCxn id="3081" idx="0"/>
            </p:cNvCxnSpPr>
            <p:nvPr/>
          </p:nvCxnSpPr>
          <p:spPr bwMode="auto">
            <a:xfrm>
              <a:off x="1169" y="2842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87" name="Oval 591"/>
            <p:cNvSpPr>
              <a:spLocks noChangeAspect="1" noChangeArrowheads="1"/>
            </p:cNvSpPr>
            <p:nvPr/>
          </p:nvSpPr>
          <p:spPr bwMode="auto">
            <a:xfrm>
              <a:off x="2303" y="3061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3088" name="AutoShape 592"/>
            <p:cNvCxnSpPr>
              <a:cxnSpLocks noChangeAspect="1" noChangeShapeType="1"/>
              <a:stCxn id="3081" idx="6"/>
              <a:endCxn id="3087" idx="3"/>
            </p:cNvCxnSpPr>
            <p:nvPr/>
          </p:nvCxnSpPr>
          <p:spPr bwMode="auto">
            <a:xfrm flipV="1">
              <a:off x="1296" y="3264"/>
              <a:ext cx="1040" cy="3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9" name="AutoShape 593"/>
            <p:cNvCxnSpPr>
              <a:cxnSpLocks noChangeAspect="1" noChangeShapeType="1"/>
              <a:stCxn id="3087" idx="1"/>
              <a:endCxn id="3080" idx="6"/>
            </p:cNvCxnSpPr>
            <p:nvPr/>
          </p:nvCxnSpPr>
          <p:spPr bwMode="auto">
            <a:xfrm flipH="1" flipV="1">
              <a:off x="1296" y="2715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6325E3-1ADE-4AF1-B368-CEC577AF2D7F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4173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Depth-First Search</a:t>
            </a:r>
            <a:endParaRPr lang="en-US" altLang="ko-KR">
              <a:ea typeface="Tahoma" charset="0"/>
              <a:cs typeface="Tahoma" charset="0"/>
            </a:endParaRPr>
          </a:p>
        </p:txBody>
      </p:sp>
      <p:sp>
        <p:nvSpPr>
          <p:cNvPr id="8197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>
          <a:xfrm>
            <a:off x="380998" y="1212850"/>
            <a:ext cx="8458202" cy="52641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Depth-first search (DFS) is a general technique for traversing a graph</a:t>
            </a:r>
          </a:p>
          <a:p>
            <a:pPr eaLnBrk="1" hangingPunct="1">
              <a:lnSpc>
                <a:spcPct val="90000"/>
              </a:lnSpc>
            </a:pPr>
            <a:endParaRPr lang="en-US" altLang="ko-KR" sz="24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Why is this traversal important?</a:t>
            </a:r>
          </a:p>
          <a:p>
            <a:pPr eaLnBrk="1" hangingPunct="1">
              <a:lnSpc>
                <a:spcPct val="90000"/>
              </a:lnSpc>
            </a:pPr>
            <a:endParaRPr lang="en-US" altLang="ko-KR" sz="24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Let’s first see the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27</a:t>
            </a:fld>
            <a:endParaRPr lang="en-US" altLang="ko-KR"/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1143000" y="4265613"/>
            <a:ext cx="3081338" cy="1830387"/>
            <a:chOff x="816" y="2592"/>
            <a:chExt cx="1941" cy="1153"/>
          </a:xfrm>
        </p:grpSpPr>
        <p:sp>
          <p:nvSpPr>
            <p:cNvPr id="8" name="Oval 4"/>
            <p:cNvSpPr>
              <a:spLocks noChangeAspect="1" noChangeArrowheads="1"/>
            </p:cNvSpPr>
            <p:nvPr/>
          </p:nvSpPr>
          <p:spPr bwMode="auto">
            <a:xfrm>
              <a:off x="1738" y="305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sp>
          <p:nvSpPr>
            <p:cNvPr id="9" name="Oval 5"/>
            <p:cNvSpPr>
              <a:spLocks noChangeAspect="1" noChangeArrowheads="1"/>
            </p:cNvSpPr>
            <p:nvPr/>
          </p:nvSpPr>
          <p:spPr bwMode="auto">
            <a:xfrm>
              <a:off x="816" y="305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10" name="Oval 6"/>
            <p:cNvSpPr>
              <a:spLocks noChangeAspect="1" noChangeArrowheads="1"/>
            </p:cNvSpPr>
            <p:nvPr/>
          </p:nvSpPr>
          <p:spPr bwMode="auto">
            <a:xfrm>
              <a:off x="1277" y="259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11" name="Oval 7"/>
            <p:cNvSpPr>
              <a:spLocks noChangeAspect="1" noChangeArrowheads="1"/>
            </p:cNvSpPr>
            <p:nvPr/>
          </p:nvSpPr>
          <p:spPr bwMode="auto">
            <a:xfrm>
              <a:off x="1277" y="3514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cxnSp>
          <p:nvCxnSpPr>
            <p:cNvPr id="12" name="AutoShape 8"/>
            <p:cNvCxnSpPr>
              <a:cxnSpLocks noChangeAspect="1" noChangeShapeType="1"/>
            </p:cNvCxnSpPr>
            <p:nvPr/>
          </p:nvCxnSpPr>
          <p:spPr bwMode="auto">
            <a:xfrm flipH="1">
              <a:off x="1013" y="2801"/>
              <a:ext cx="297" cy="279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9"/>
            <p:cNvCxnSpPr>
              <a:cxnSpLocks noChangeAspect="1" noChangeShapeType="1"/>
            </p:cNvCxnSpPr>
            <p:nvPr/>
          </p:nvCxnSpPr>
          <p:spPr bwMode="auto">
            <a:xfrm flipH="1" flipV="1">
              <a:off x="1012" y="3254"/>
              <a:ext cx="299" cy="2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0"/>
            <p:cNvCxnSpPr>
              <a:cxnSpLocks noChangeAspect="1" noChangeShapeType="1"/>
            </p:cNvCxnSpPr>
            <p:nvPr/>
          </p:nvCxnSpPr>
          <p:spPr bwMode="auto">
            <a:xfrm flipV="1">
              <a:off x="1473" y="3254"/>
              <a:ext cx="299" cy="2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1"/>
            <p:cNvCxnSpPr>
              <a:cxnSpLocks noChangeAspect="1" noChangeShapeType="1"/>
            </p:cNvCxnSpPr>
            <p:nvPr/>
          </p:nvCxnSpPr>
          <p:spPr bwMode="auto">
            <a:xfrm>
              <a:off x="1474" y="2801"/>
              <a:ext cx="297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2"/>
            <p:cNvCxnSpPr>
              <a:cxnSpLocks noChangeAspect="1" noChangeShapeType="1"/>
            </p:cNvCxnSpPr>
            <p:nvPr/>
          </p:nvCxnSpPr>
          <p:spPr bwMode="auto">
            <a:xfrm>
              <a:off x="1392" y="2834"/>
              <a:ext cx="0" cy="6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Oval 13"/>
            <p:cNvSpPr>
              <a:spLocks noChangeAspect="1" noChangeArrowheads="1"/>
            </p:cNvSpPr>
            <p:nvPr/>
          </p:nvSpPr>
          <p:spPr bwMode="auto">
            <a:xfrm>
              <a:off x="2526" y="305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18" name="AutoShape 15"/>
            <p:cNvCxnSpPr>
              <a:cxnSpLocks noChangeAspect="1" noChangeShapeType="1"/>
            </p:cNvCxnSpPr>
            <p:nvPr/>
          </p:nvCxnSpPr>
          <p:spPr bwMode="auto">
            <a:xfrm flipV="1">
              <a:off x="1513" y="3256"/>
              <a:ext cx="1046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6"/>
            <p:cNvCxnSpPr>
              <a:cxnSpLocks noChangeAspect="1" noChangeShapeType="1"/>
            </p:cNvCxnSpPr>
            <p:nvPr/>
          </p:nvCxnSpPr>
          <p:spPr bwMode="auto">
            <a:xfrm flipH="1" flipV="1">
              <a:off x="1519" y="2707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33595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Example</a:t>
            </a:r>
          </a:p>
        </p:txBody>
      </p:sp>
      <p:grpSp>
        <p:nvGrpSpPr>
          <p:cNvPr id="10245" name="Group 74"/>
          <p:cNvGrpSpPr>
            <a:grpSpLocks/>
          </p:cNvGrpSpPr>
          <p:nvPr/>
        </p:nvGrpSpPr>
        <p:grpSpPr bwMode="auto">
          <a:xfrm>
            <a:off x="1143000" y="4265613"/>
            <a:ext cx="3081338" cy="1830387"/>
            <a:chOff x="816" y="2592"/>
            <a:chExt cx="1941" cy="1153"/>
          </a:xfrm>
        </p:grpSpPr>
        <p:sp>
          <p:nvSpPr>
            <p:cNvPr id="10285" name="Oval 4"/>
            <p:cNvSpPr>
              <a:spLocks noChangeAspect="1" noChangeArrowheads="1"/>
            </p:cNvSpPr>
            <p:nvPr/>
          </p:nvSpPr>
          <p:spPr bwMode="auto">
            <a:xfrm>
              <a:off x="1738" y="305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sp>
          <p:nvSpPr>
            <p:cNvPr id="10286" name="Oval 5"/>
            <p:cNvSpPr>
              <a:spLocks noChangeAspect="1" noChangeArrowheads="1"/>
            </p:cNvSpPr>
            <p:nvPr/>
          </p:nvSpPr>
          <p:spPr bwMode="auto">
            <a:xfrm>
              <a:off x="816" y="305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10287" name="Oval 6"/>
            <p:cNvSpPr>
              <a:spLocks noChangeAspect="1" noChangeArrowheads="1"/>
            </p:cNvSpPr>
            <p:nvPr/>
          </p:nvSpPr>
          <p:spPr bwMode="auto">
            <a:xfrm>
              <a:off x="1277" y="259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10288" name="Oval 7"/>
            <p:cNvSpPr>
              <a:spLocks noChangeAspect="1" noChangeArrowheads="1"/>
            </p:cNvSpPr>
            <p:nvPr/>
          </p:nvSpPr>
          <p:spPr bwMode="auto">
            <a:xfrm>
              <a:off x="1277" y="3514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cxnSp>
          <p:nvCxnSpPr>
            <p:cNvPr id="10289" name="AutoShape 8"/>
            <p:cNvCxnSpPr>
              <a:cxnSpLocks noChangeAspect="1" noChangeShapeType="1"/>
              <a:stCxn id="10287" idx="3"/>
              <a:endCxn id="10286" idx="7"/>
            </p:cNvCxnSpPr>
            <p:nvPr/>
          </p:nvCxnSpPr>
          <p:spPr bwMode="auto">
            <a:xfrm flipH="1">
              <a:off x="1013" y="2801"/>
              <a:ext cx="297" cy="279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0" name="AutoShape 9"/>
            <p:cNvCxnSpPr>
              <a:cxnSpLocks noChangeAspect="1" noChangeShapeType="1"/>
              <a:stCxn id="10288" idx="1"/>
              <a:endCxn id="10286" idx="5"/>
            </p:cNvCxnSpPr>
            <p:nvPr/>
          </p:nvCxnSpPr>
          <p:spPr bwMode="auto">
            <a:xfrm flipH="1" flipV="1">
              <a:off x="1012" y="3254"/>
              <a:ext cx="299" cy="2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1" name="AutoShape 10"/>
            <p:cNvCxnSpPr>
              <a:cxnSpLocks noChangeAspect="1" noChangeShapeType="1"/>
              <a:stCxn id="10288" idx="7"/>
              <a:endCxn id="10285" idx="3"/>
            </p:cNvCxnSpPr>
            <p:nvPr/>
          </p:nvCxnSpPr>
          <p:spPr bwMode="auto">
            <a:xfrm flipV="1">
              <a:off x="1473" y="3254"/>
              <a:ext cx="299" cy="2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2" name="AutoShape 11"/>
            <p:cNvCxnSpPr>
              <a:cxnSpLocks noChangeAspect="1" noChangeShapeType="1"/>
              <a:stCxn id="10287" idx="5"/>
              <a:endCxn id="10285" idx="1"/>
            </p:cNvCxnSpPr>
            <p:nvPr/>
          </p:nvCxnSpPr>
          <p:spPr bwMode="auto">
            <a:xfrm>
              <a:off x="1474" y="2801"/>
              <a:ext cx="297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3" name="AutoShape 12"/>
            <p:cNvCxnSpPr>
              <a:cxnSpLocks noChangeAspect="1" noChangeShapeType="1"/>
              <a:stCxn id="10287" idx="4"/>
              <a:endCxn id="10288" idx="0"/>
            </p:cNvCxnSpPr>
            <p:nvPr/>
          </p:nvCxnSpPr>
          <p:spPr bwMode="auto">
            <a:xfrm>
              <a:off x="1392" y="2834"/>
              <a:ext cx="0" cy="6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94" name="Oval 13"/>
            <p:cNvSpPr>
              <a:spLocks noChangeAspect="1" noChangeArrowheads="1"/>
            </p:cNvSpPr>
            <p:nvPr/>
          </p:nvSpPr>
          <p:spPr bwMode="auto">
            <a:xfrm>
              <a:off x="2526" y="305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10295" name="AutoShape 15"/>
            <p:cNvCxnSpPr>
              <a:cxnSpLocks noChangeAspect="1" noChangeShapeType="1"/>
              <a:stCxn id="10288" idx="6"/>
              <a:endCxn id="10294" idx="3"/>
            </p:cNvCxnSpPr>
            <p:nvPr/>
          </p:nvCxnSpPr>
          <p:spPr bwMode="auto">
            <a:xfrm flipV="1">
              <a:off x="1513" y="3256"/>
              <a:ext cx="1046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6" name="AutoShape 16"/>
            <p:cNvCxnSpPr>
              <a:cxnSpLocks noChangeAspect="1" noChangeShapeType="1"/>
              <a:stCxn id="10294" idx="1"/>
              <a:endCxn id="10287" idx="6"/>
            </p:cNvCxnSpPr>
            <p:nvPr/>
          </p:nvCxnSpPr>
          <p:spPr bwMode="auto">
            <a:xfrm flipH="1" flipV="1">
              <a:off x="1519" y="2707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246" name="Group 55"/>
          <p:cNvGrpSpPr>
            <a:grpSpLocks/>
          </p:cNvGrpSpPr>
          <p:nvPr/>
        </p:nvGrpSpPr>
        <p:grpSpPr bwMode="auto">
          <a:xfrm>
            <a:off x="5448300" y="1600200"/>
            <a:ext cx="3081338" cy="1830388"/>
            <a:chOff x="862" y="2601"/>
            <a:chExt cx="1941" cy="1153"/>
          </a:xfrm>
        </p:grpSpPr>
        <p:sp>
          <p:nvSpPr>
            <p:cNvPr id="10273" name="Oval 17"/>
            <p:cNvSpPr>
              <a:spLocks noChangeAspect="1" noChangeArrowheads="1"/>
            </p:cNvSpPr>
            <p:nvPr/>
          </p:nvSpPr>
          <p:spPr bwMode="auto">
            <a:xfrm>
              <a:off x="1784" y="3062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sp>
          <p:nvSpPr>
            <p:cNvPr id="10274" name="Oval 18"/>
            <p:cNvSpPr>
              <a:spLocks noChangeAspect="1" noChangeArrowheads="1"/>
            </p:cNvSpPr>
            <p:nvPr/>
          </p:nvSpPr>
          <p:spPr bwMode="auto">
            <a:xfrm>
              <a:off x="862" y="306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10275" name="Oval 19"/>
            <p:cNvSpPr>
              <a:spLocks noChangeAspect="1" noChangeArrowheads="1"/>
            </p:cNvSpPr>
            <p:nvPr/>
          </p:nvSpPr>
          <p:spPr bwMode="auto">
            <a:xfrm>
              <a:off x="1323" y="260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10276" name="Oval 20"/>
            <p:cNvSpPr>
              <a:spLocks noChangeAspect="1" noChangeArrowheads="1"/>
            </p:cNvSpPr>
            <p:nvPr/>
          </p:nvSpPr>
          <p:spPr bwMode="auto">
            <a:xfrm>
              <a:off x="1323" y="352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cxnSp>
          <p:nvCxnSpPr>
            <p:cNvPr id="10277" name="AutoShape 21"/>
            <p:cNvCxnSpPr>
              <a:cxnSpLocks noChangeAspect="1" noChangeShapeType="1"/>
              <a:stCxn id="10275" idx="3"/>
              <a:endCxn id="10274" idx="7"/>
            </p:cNvCxnSpPr>
            <p:nvPr/>
          </p:nvCxnSpPr>
          <p:spPr bwMode="auto">
            <a:xfrm flipH="1">
              <a:off x="1059" y="281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8" name="AutoShape 22"/>
            <p:cNvCxnSpPr>
              <a:cxnSpLocks noChangeAspect="1" noChangeShapeType="1"/>
              <a:stCxn id="10276" idx="1"/>
              <a:endCxn id="10274" idx="5"/>
            </p:cNvCxnSpPr>
            <p:nvPr/>
          </p:nvCxnSpPr>
          <p:spPr bwMode="auto">
            <a:xfrm flipH="1" flipV="1">
              <a:off x="1059" y="3271"/>
              <a:ext cx="297" cy="279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9" name="AutoShape 23"/>
            <p:cNvCxnSpPr>
              <a:cxnSpLocks noChangeAspect="1" noChangeShapeType="1"/>
              <a:stCxn id="10276" idx="7"/>
              <a:endCxn id="10273" idx="3"/>
            </p:cNvCxnSpPr>
            <p:nvPr/>
          </p:nvCxnSpPr>
          <p:spPr bwMode="auto">
            <a:xfrm flipV="1">
              <a:off x="1520" y="3265"/>
              <a:ext cx="297" cy="28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0" name="AutoShape 24"/>
            <p:cNvCxnSpPr>
              <a:cxnSpLocks noChangeAspect="1" noChangeShapeType="1"/>
              <a:stCxn id="10275" idx="5"/>
              <a:endCxn id="10273" idx="1"/>
            </p:cNvCxnSpPr>
            <p:nvPr/>
          </p:nvCxnSpPr>
          <p:spPr bwMode="auto">
            <a:xfrm>
              <a:off x="1520" y="2810"/>
              <a:ext cx="297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1" name="AutoShape 25"/>
            <p:cNvCxnSpPr>
              <a:cxnSpLocks noChangeAspect="1" noChangeShapeType="1"/>
              <a:stCxn id="10275" idx="4"/>
              <a:endCxn id="10276" idx="0"/>
            </p:cNvCxnSpPr>
            <p:nvPr/>
          </p:nvCxnSpPr>
          <p:spPr bwMode="auto">
            <a:xfrm>
              <a:off x="1438" y="2843"/>
              <a:ext cx="0" cy="6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82" name="Oval 26"/>
            <p:cNvSpPr>
              <a:spLocks noChangeAspect="1" noChangeArrowheads="1"/>
            </p:cNvSpPr>
            <p:nvPr/>
          </p:nvSpPr>
          <p:spPr bwMode="auto">
            <a:xfrm>
              <a:off x="2572" y="3062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10283" name="AutoShape 28"/>
            <p:cNvCxnSpPr>
              <a:cxnSpLocks noChangeAspect="1" noChangeShapeType="1"/>
              <a:stCxn id="10276" idx="6"/>
              <a:endCxn id="10282" idx="3"/>
            </p:cNvCxnSpPr>
            <p:nvPr/>
          </p:nvCxnSpPr>
          <p:spPr bwMode="auto">
            <a:xfrm flipV="1">
              <a:off x="1559" y="3265"/>
              <a:ext cx="1046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4" name="AutoShape 29"/>
            <p:cNvCxnSpPr>
              <a:cxnSpLocks noChangeAspect="1" noChangeShapeType="1"/>
              <a:stCxn id="10282" idx="1"/>
              <a:endCxn id="10275" idx="6"/>
            </p:cNvCxnSpPr>
            <p:nvPr/>
          </p:nvCxnSpPr>
          <p:spPr bwMode="auto">
            <a:xfrm flipH="1" flipV="1">
              <a:off x="1565" y="2716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247" name="Group 54"/>
          <p:cNvGrpSpPr>
            <a:grpSpLocks/>
          </p:cNvGrpSpPr>
          <p:nvPr/>
        </p:nvGrpSpPr>
        <p:grpSpPr bwMode="auto">
          <a:xfrm>
            <a:off x="5448300" y="4267200"/>
            <a:ext cx="3081338" cy="1830388"/>
            <a:chOff x="3398" y="1075"/>
            <a:chExt cx="1941" cy="1153"/>
          </a:xfrm>
        </p:grpSpPr>
        <p:sp>
          <p:nvSpPr>
            <p:cNvPr id="10261" name="Oval 30"/>
            <p:cNvSpPr>
              <a:spLocks noChangeAspect="1" noChangeArrowheads="1"/>
            </p:cNvSpPr>
            <p:nvPr/>
          </p:nvSpPr>
          <p:spPr bwMode="auto">
            <a:xfrm>
              <a:off x="4320" y="1536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sp>
          <p:nvSpPr>
            <p:cNvPr id="10262" name="Oval 31"/>
            <p:cNvSpPr>
              <a:spLocks noChangeAspect="1" noChangeArrowheads="1"/>
            </p:cNvSpPr>
            <p:nvPr/>
          </p:nvSpPr>
          <p:spPr bwMode="auto">
            <a:xfrm>
              <a:off x="3398" y="153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10263" name="Oval 32"/>
            <p:cNvSpPr>
              <a:spLocks noChangeAspect="1" noChangeArrowheads="1"/>
            </p:cNvSpPr>
            <p:nvPr/>
          </p:nvSpPr>
          <p:spPr bwMode="auto">
            <a:xfrm>
              <a:off x="3859" y="107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10264" name="Oval 33"/>
            <p:cNvSpPr>
              <a:spLocks noChangeAspect="1" noChangeArrowheads="1"/>
            </p:cNvSpPr>
            <p:nvPr/>
          </p:nvSpPr>
          <p:spPr bwMode="auto">
            <a:xfrm>
              <a:off x="3859" y="1997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cxnSp>
          <p:nvCxnSpPr>
            <p:cNvPr id="10265" name="AutoShape 34"/>
            <p:cNvCxnSpPr>
              <a:cxnSpLocks noChangeAspect="1" noChangeShapeType="1"/>
              <a:stCxn id="10263" idx="3"/>
              <a:endCxn id="10262" idx="7"/>
            </p:cNvCxnSpPr>
            <p:nvPr/>
          </p:nvCxnSpPr>
          <p:spPr bwMode="auto">
            <a:xfrm flipH="1">
              <a:off x="3595" y="1284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6" name="AutoShape 35"/>
            <p:cNvCxnSpPr>
              <a:cxnSpLocks noChangeAspect="1" noChangeShapeType="1"/>
              <a:stCxn id="10264" idx="1"/>
              <a:endCxn id="10262" idx="5"/>
            </p:cNvCxnSpPr>
            <p:nvPr/>
          </p:nvCxnSpPr>
          <p:spPr bwMode="auto">
            <a:xfrm flipH="1" flipV="1">
              <a:off x="3595" y="174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7" name="AutoShape 36"/>
            <p:cNvCxnSpPr>
              <a:cxnSpLocks noChangeAspect="1" noChangeShapeType="1"/>
              <a:stCxn id="10264" idx="7"/>
              <a:endCxn id="10261" idx="3"/>
            </p:cNvCxnSpPr>
            <p:nvPr/>
          </p:nvCxnSpPr>
          <p:spPr bwMode="auto">
            <a:xfrm flipV="1">
              <a:off x="4056" y="1739"/>
              <a:ext cx="297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8" name="AutoShape 37"/>
            <p:cNvCxnSpPr>
              <a:cxnSpLocks noChangeAspect="1" noChangeShapeType="1"/>
              <a:stCxn id="10263" idx="5"/>
              <a:endCxn id="10261" idx="1"/>
            </p:cNvCxnSpPr>
            <p:nvPr/>
          </p:nvCxnSpPr>
          <p:spPr bwMode="auto">
            <a:xfrm>
              <a:off x="4056" y="1284"/>
              <a:ext cx="297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9" name="AutoShape 38"/>
            <p:cNvCxnSpPr>
              <a:cxnSpLocks noChangeAspect="1" noChangeShapeType="1"/>
              <a:stCxn id="10263" idx="4"/>
              <a:endCxn id="10264" idx="0"/>
            </p:cNvCxnSpPr>
            <p:nvPr/>
          </p:nvCxnSpPr>
          <p:spPr bwMode="auto">
            <a:xfrm>
              <a:off x="3974" y="1317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70" name="Oval 39"/>
            <p:cNvSpPr>
              <a:spLocks noChangeAspect="1" noChangeArrowheads="1"/>
            </p:cNvSpPr>
            <p:nvPr/>
          </p:nvSpPr>
          <p:spPr bwMode="auto">
            <a:xfrm>
              <a:off x="5108" y="1536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10271" name="AutoShape 40"/>
            <p:cNvCxnSpPr>
              <a:cxnSpLocks noChangeAspect="1" noChangeShapeType="1"/>
              <a:stCxn id="10264" idx="6"/>
              <a:endCxn id="10270" idx="3"/>
            </p:cNvCxnSpPr>
            <p:nvPr/>
          </p:nvCxnSpPr>
          <p:spPr bwMode="auto">
            <a:xfrm flipV="1">
              <a:off x="4101" y="1739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2" name="AutoShape 41"/>
            <p:cNvCxnSpPr>
              <a:cxnSpLocks noChangeAspect="1" noChangeShapeType="1"/>
              <a:stCxn id="10270" idx="1"/>
              <a:endCxn id="10263" idx="6"/>
            </p:cNvCxnSpPr>
            <p:nvPr/>
          </p:nvCxnSpPr>
          <p:spPr bwMode="auto">
            <a:xfrm flipH="1" flipV="1">
              <a:off x="4101" y="1190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48" name="Text Box 58"/>
          <p:cNvSpPr txBox="1">
            <a:spLocks noChangeArrowheads="1"/>
          </p:cNvSpPr>
          <p:nvPr/>
        </p:nvSpPr>
        <p:spPr bwMode="auto">
          <a:xfrm>
            <a:off x="1812925" y="2925763"/>
            <a:ext cx="219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2"/>
                </a:solidFill>
              </a:rPr>
              <a:t>discovery edge</a:t>
            </a:r>
          </a:p>
        </p:txBody>
      </p:sp>
      <p:sp>
        <p:nvSpPr>
          <p:cNvPr id="10249" name="Text Box 60"/>
          <p:cNvSpPr txBox="1">
            <a:spLocks noChangeArrowheads="1"/>
          </p:cNvSpPr>
          <p:nvPr/>
        </p:nvSpPr>
        <p:spPr bwMode="auto">
          <a:xfrm>
            <a:off x="1812925" y="3352800"/>
            <a:ext cx="1558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accent2"/>
                </a:solidFill>
              </a:rPr>
              <a:t>back edge</a:t>
            </a:r>
          </a:p>
        </p:txBody>
      </p:sp>
      <p:sp>
        <p:nvSpPr>
          <p:cNvPr id="10250" name="Oval 61"/>
          <p:cNvSpPr>
            <a:spLocks noChangeAspect="1" noChangeArrowheads="1"/>
          </p:cNvSpPr>
          <p:nvPr/>
        </p:nvSpPr>
        <p:spPr bwMode="auto">
          <a:xfrm>
            <a:off x="1001713" y="2117725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10251" name="Text Box 62"/>
          <p:cNvSpPr txBox="1">
            <a:spLocks noChangeArrowheads="1"/>
          </p:cNvSpPr>
          <p:nvPr/>
        </p:nvSpPr>
        <p:spPr bwMode="auto">
          <a:xfrm>
            <a:off x="1812925" y="2071688"/>
            <a:ext cx="1973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2"/>
                </a:solidFill>
              </a:rPr>
              <a:t>visited vertex</a:t>
            </a:r>
          </a:p>
        </p:txBody>
      </p:sp>
      <p:sp>
        <p:nvSpPr>
          <p:cNvPr id="10252" name="Oval 63"/>
          <p:cNvSpPr>
            <a:spLocks noChangeAspect="1" noChangeArrowheads="1"/>
          </p:cNvSpPr>
          <p:nvPr/>
        </p:nvSpPr>
        <p:spPr bwMode="auto">
          <a:xfrm>
            <a:off x="1001713" y="1689100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10253" name="Text Box 64"/>
          <p:cNvSpPr txBox="1">
            <a:spLocks noChangeArrowheads="1"/>
          </p:cNvSpPr>
          <p:nvPr/>
        </p:nvSpPr>
        <p:spPr bwMode="auto">
          <a:xfrm>
            <a:off x="1812925" y="1644650"/>
            <a:ext cx="2606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unexplored vertex</a:t>
            </a:r>
          </a:p>
        </p:txBody>
      </p:sp>
      <p:sp>
        <p:nvSpPr>
          <p:cNvPr id="10254" name="Text Box 65"/>
          <p:cNvSpPr txBox="1">
            <a:spLocks noChangeArrowheads="1"/>
          </p:cNvSpPr>
          <p:nvPr/>
        </p:nvSpPr>
        <p:spPr bwMode="auto">
          <a:xfrm>
            <a:off x="1812925" y="2498725"/>
            <a:ext cx="242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unexplored edge</a:t>
            </a:r>
          </a:p>
        </p:txBody>
      </p:sp>
      <p:grpSp>
        <p:nvGrpSpPr>
          <p:cNvPr id="10255" name="Group 73"/>
          <p:cNvGrpSpPr>
            <a:grpSpLocks/>
          </p:cNvGrpSpPr>
          <p:nvPr/>
        </p:nvGrpSpPr>
        <p:grpSpPr bwMode="auto">
          <a:xfrm>
            <a:off x="746125" y="2728913"/>
            <a:ext cx="877888" cy="852487"/>
            <a:chOff x="432" y="1691"/>
            <a:chExt cx="937" cy="537"/>
          </a:xfrm>
        </p:grpSpPr>
        <p:sp>
          <p:nvSpPr>
            <p:cNvPr id="10258" name="Line 57"/>
            <p:cNvSpPr>
              <a:spLocks noChangeShapeType="1"/>
            </p:cNvSpPr>
            <p:nvPr/>
          </p:nvSpPr>
          <p:spPr bwMode="auto">
            <a:xfrm>
              <a:off x="432" y="1959"/>
              <a:ext cx="937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59" name="Line 59"/>
            <p:cNvSpPr>
              <a:spLocks noChangeShapeType="1"/>
            </p:cNvSpPr>
            <p:nvPr/>
          </p:nvSpPr>
          <p:spPr bwMode="auto">
            <a:xfrm>
              <a:off x="432" y="2228"/>
              <a:ext cx="93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60" name="Line 67"/>
            <p:cNvSpPr>
              <a:spLocks noChangeShapeType="1"/>
            </p:cNvSpPr>
            <p:nvPr/>
          </p:nvSpPr>
          <p:spPr bwMode="auto">
            <a:xfrm>
              <a:off x="432" y="1691"/>
              <a:ext cx="9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0256" name="AutoShape 75"/>
          <p:cNvSpPr>
            <a:spLocks noChangeArrowheads="1"/>
          </p:cNvSpPr>
          <p:nvPr/>
        </p:nvSpPr>
        <p:spPr bwMode="auto">
          <a:xfrm rot="5400000">
            <a:off x="6759576" y="3643312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0257" name="AutoShape 76"/>
          <p:cNvSpPr>
            <a:spLocks noChangeArrowheads="1"/>
          </p:cNvSpPr>
          <p:nvPr/>
        </p:nvSpPr>
        <p:spPr bwMode="auto">
          <a:xfrm rot="8100000" flipH="1" flipV="1">
            <a:off x="4205288" y="3629025"/>
            <a:ext cx="1243012" cy="333375"/>
          </a:xfrm>
          <a:prstGeom prst="rightArrow">
            <a:avLst>
              <a:gd name="adj1" fmla="val 50000"/>
              <a:gd name="adj2" fmla="val 9321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4768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Example (cont.)</a:t>
            </a:r>
          </a:p>
        </p:txBody>
      </p:sp>
      <p:grpSp>
        <p:nvGrpSpPr>
          <p:cNvPr id="11269" name="Group 1064"/>
          <p:cNvGrpSpPr>
            <a:grpSpLocks/>
          </p:cNvGrpSpPr>
          <p:nvPr/>
        </p:nvGrpSpPr>
        <p:grpSpPr bwMode="auto">
          <a:xfrm>
            <a:off x="892175" y="4341813"/>
            <a:ext cx="3081338" cy="1830387"/>
            <a:chOff x="689" y="1181"/>
            <a:chExt cx="1941" cy="1153"/>
          </a:xfrm>
        </p:grpSpPr>
        <p:sp>
          <p:nvSpPr>
            <p:cNvPr id="11312" name="Oval 1027"/>
            <p:cNvSpPr>
              <a:spLocks noChangeAspect="1" noChangeArrowheads="1"/>
            </p:cNvSpPr>
            <p:nvPr/>
          </p:nvSpPr>
          <p:spPr bwMode="auto">
            <a:xfrm>
              <a:off x="1611" y="164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sp>
          <p:nvSpPr>
            <p:cNvPr id="11313" name="Oval 1028"/>
            <p:cNvSpPr>
              <a:spLocks noChangeAspect="1" noChangeArrowheads="1"/>
            </p:cNvSpPr>
            <p:nvPr/>
          </p:nvSpPr>
          <p:spPr bwMode="auto">
            <a:xfrm>
              <a:off x="689" y="164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11314" name="Oval 1029"/>
            <p:cNvSpPr>
              <a:spLocks noChangeAspect="1" noChangeArrowheads="1"/>
            </p:cNvSpPr>
            <p:nvPr/>
          </p:nvSpPr>
          <p:spPr bwMode="auto">
            <a:xfrm>
              <a:off x="1150" y="118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11315" name="Oval 1030"/>
            <p:cNvSpPr>
              <a:spLocks noChangeAspect="1" noChangeArrowheads="1"/>
            </p:cNvSpPr>
            <p:nvPr/>
          </p:nvSpPr>
          <p:spPr bwMode="auto">
            <a:xfrm>
              <a:off x="1150" y="2103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cxnSp>
          <p:nvCxnSpPr>
            <p:cNvPr id="11316" name="AutoShape 1031"/>
            <p:cNvCxnSpPr>
              <a:cxnSpLocks noChangeAspect="1" noChangeShapeType="1"/>
              <a:stCxn id="11314" idx="3"/>
              <a:endCxn id="11313" idx="7"/>
            </p:cNvCxnSpPr>
            <p:nvPr/>
          </p:nvCxnSpPr>
          <p:spPr bwMode="auto">
            <a:xfrm flipH="1">
              <a:off x="886" y="139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7" name="AutoShape 1032"/>
            <p:cNvCxnSpPr>
              <a:cxnSpLocks noChangeAspect="1" noChangeShapeType="1"/>
              <a:stCxn id="11315" idx="1"/>
              <a:endCxn id="11313" idx="5"/>
            </p:cNvCxnSpPr>
            <p:nvPr/>
          </p:nvCxnSpPr>
          <p:spPr bwMode="auto">
            <a:xfrm flipH="1" flipV="1">
              <a:off x="886" y="1851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8" name="AutoShape 1033"/>
            <p:cNvCxnSpPr>
              <a:cxnSpLocks noChangeAspect="1" noChangeShapeType="1"/>
              <a:stCxn id="11315" idx="7"/>
              <a:endCxn id="11312" idx="3"/>
            </p:cNvCxnSpPr>
            <p:nvPr/>
          </p:nvCxnSpPr>
          <p:spPr bwMode="auto">
            <a:xfrm flipV="1">
              <a:off x="1347" y="1851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9" name="AutoShape 1034"/>
            <p:cNvCxnSpPr>
              <a:cxnSpLocks noChangeAspect="1" noChangeShapeType="1"/>
              <a:stCxn id="11314" idx="5"/>
              <a:endCxn id="11312" idx="1"/>
            </p:cNvCxnSpPr>
            <p:nvPr/>
          </p:nvCxnSpPr>
          <p:spPr bwMode="auto">
            <a:xfrm>
              <a:off x="1347" y="139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0" name="AutoShape 1035"/>
            <p:cNvCxnSpPr>
              <a:cxnSpLocks noChangeAspect="1" noChangeShapeType="1"/>
              <a:stCxn id="11314" idx="4"/>
              <a:endCxn id="11315" idx="0"/>
            </p:cNvCxnSpPr>
            <p:nvPr/>
          </p:nvCxnSpPr>
          <p:spPr bwMode="auto">
            <a:xfrm>
              <a:off x="1265" y="1423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21" name="Oval 1036"/>
            <p:cNvSpPr>
              <a:spLocks noChangeAspect="1" noChangeArrowheads="1"/>
            </p:cNvSpPr>
            <p:nvPr/>
          </p:nvSpPr>
          <p:spPr bwMode="auto">
            <a:xfrm>
              <a:off x="2399" y="1642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11322" name="AutoShape 1037"/>
            <p:cNvCxnSpPr>
              <a:cxnSpLocks noChangeAspect="1" noChangeShapeType="1"/>
              <a:stCxn id="11315" idx="6"/>
              <a:endCxn id="11321" idx="3"/>
            </p:cNvCxnSpPr>
            <p:nvPr/>
          </p:nvCxnSpPr>
          <p:spPr bwMode="auto">
            <a:xfrm flipV="1">
              <a:off x="1392" y="1845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3" name="AutoShape 1038"/>
            <p:cNvCxnSpPr>
              <a:cxnSpLocks noChangeAspect="1" noChangeShapeType="1"/>
              <a:stCxn id="11321" idx="1"/>
              <a:endCxn id="11314" idx="6"/>
            </p:cNvCxnSpPr>
            <p:nvPr/>
          </p:nvCxnSpPr>
          <p:spPr bwMode="auto">
            <a:xfrm flipH="1" flipV="1">
              <a:off x="1392" y="1296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70" name="Group 1065"/>
          <p:cNvGrpSpPr>
            <a:grpSpLocks/>
          </p:cNvGrpSpPr>
          <p:nvPr/>
        </p:nvGrpSpPr>
        <p:grpSpPr bwMode="auto">
          <a:xfrm>
            <a:off x="5529263" y="1676400"/>
            <a:ext cx="3081337" cy="1830388"/>
            <a:chOff x="593" y="2600"/>
            <a:chExt cx="1941" cy="1153"/>
          </a:xfrm>
        </p:grpSpPr>
        <p:sp>
          <p:nvSpPr>
            <p:cNvPr id="11300" name="Oval 1039"/>
            <p:cNvSpPr>
              <a:spLocks noChangeAspect="1" noChangeArrowheads="1"/>
            </p:cNvSpPr>
            <p:nvPr/>
          </p:nvSpPr>
          <p:spPr bwMode="auto">
            <a:xfrm>
              <a:off x="1515" y="306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sp>
          <p:nvSpPr>
            <p:cNvPr id="11301" name="Oval 1040"/>
            <p:cNvSpPr>
              <a:spLocks noChangeAspect="1" noChangeArrowheads="1"/>
            </p:cNvSpPr>
            <p:nvPr/>
          </p:nvSpPr>
          <p:spPr bwMode="auto">
            <a:xfrm>
              <a:off x="593" y="306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11302" name="Oval 1041"/>
            <p:cNvSpPr>
              <a:spLocks noChangeAspect="1" noChangeArrowheads="1"/>
            </p:cNvSpPr>
            <p:nvPr/>
          </p:nvSpPr>
          <p:spPr bwMode="auto">
            <a:xfrm>
              <a:off x="1054" y="260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11303" name="Oval 1042"/>
            <p:cNvSpPr>
              <a:spLocks noChangeAspect="1" noChangeArrowheads="1"/>
            </p:cNvSpPr>
            <p:nvPr/>
          </p:nvSpPr>
          <p:spPr bwMode="auto">
            <a:xfrm>
              <a:off x="1054" y="352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cxnSp>
          <p:nvCxnSpPr>
            <p:cNvPr id="11304" name="AutoShape 1043"/>
            <p:cNvCxnSpPr>
              <a:cxnSpLocks noChangeAspect="1" noChangeShapeType="1"/>
              <a:stCxn id="11302" idx="3"/>
              <a:endCxn id="11301" idx="7"/>
            </p:cNvCxnSpPr>
            <p:nvPr/>
          </p:nvCxnSpPr>
          <p:spPr bwMode="auto">
            <a:xfrm flipH="1">
              <a:off x="790" y="2809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5" name="AutoShape 1044"/>
            <p:cNvCxnSpPr>
              <a:cxnSpLocks noChangeAspect="1" noChangeShapeType="1"/>
              <a:stCxn id="11303" idx="1"/>
              <a:endCxn id="11301" idx="5"/>
            </p:cNvCxnSpPr>
            <p:nvPr/>
          </p:nvCxnSpPr>
          <p:spPr bwMode="auto">
            <a:xfrm flipH="1" flipV="1">
              <a:off x="790" y="327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6" name="AutoShape 1045"/>
            <p:cNvCxnSpPr>
              <a:cxnSpLocks noChangeAspect="1" noChangeShapeType="1"/>
              <a:stCxn id="11303" idx="7"/>
              <a:endCxn id="11300" idx="3"/>
            </p:cNvCxnSpPr>
            <p:nvPr/>
          </p:nvCxnSpPr>
          <p:spPr bwMode="auto">
            <a:xfrm flipV="1">
              <a:off x="1251" y="327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7" name="AutoShape 1046"/>
            <p:cNvCxnSpPr>
              <a:cxnSpLocks noChangeAspect="1" noChangeShapeType="1"/>
              <a:stCxn id="11302" idx="5"/>
              <a:endCxn id="11300" idx="1"/>
            </p:cNvCxnSpPr>
            <p:nvPr/>
          </p:nvCxnSpPr>
          <p:spPr bwMode="auto">
            <a:xfrm>
              <a:off x="1251" y="2809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8" name="AutoShape 1047"/>
            <p:cNvCxnSpPr>
              <a:cxnSpLocks noChangeAspect="1" noChangeShapeType="1"/>
              <a:stCxn id="11302" idx="4"/>
              <a:endCxn id="11303" idx="0"/>
            </p:cNvCxnSpPr>
            <p:nvPr/>
          </p:nvCxnSpPr>
          <p:spPr bwMode="auto">
            <a:xfrm>
              <a:off x="1169" y="2842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09" name="Oval 1048"/>
            <p:cNvSpPr>
              <a:spLocks noChangeAspect="1" noChangeArrowheads="1"/>
            </p:cNvSpPr>
            <p:nvPr/>
          </p:nvSpPr>
          <p:spPr bwMode="auto">
            <a:xfrm>
              <a:off x="2303" y="3061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11310" name="AutoShape 1049"/>
            <p:cNvCxnSpPr>
              <a:cxnSpLocks noChangeAspect="1" noChangeShapeType="1"/>
              <a:stCxn id="11303" idx="6"/>
              <a:endCxn id="11309" idx="3"/>
            </p:cNvCxnSpPr>
            <p:nvPr/>
          </p:nvCxnSpPr>
          <p:spPr bwMode="auto">
            <a:xfrm flipV="1">
              <a:off x="1296" y="3264"/>
              <a:ext cx="1040" cy="3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1" name="AutoShape 1050"/>
            <p:cNvCxnSpPr>
              <a:cxnSpLocks noChangeAspect="1" noChangeShapeType="1"/>
              <a:stCxn id="11309" idx="1"/>
              <a:endCxn id="11302" idx="6"/>
            </p:cNvCxnSpPr>
            <p:nvPr/>
          </p:nvCxnSpPr>
          <p:spPr bwMode="auto">
            <a:xfrm flipH="1" flipV="1">
              <a:off x="1296" y="2715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71" name="Group 1063"/>
          <p:cNvGrpSpPr>
            <a:grpSpLocks/>
          </p:cNvGrpSpPr>
          <p:nvPr/>
        </p:nvGrpSpPr>
        <p:grpSpPr bwMode="auto">
          <a:xfrm>
            <a:off x="5529263" y="4341813"/>
            <a:ext cx="3081337" cy="1830387"/>
            <a:chOff x="3377" y="1085"/>
            <a:chExt cx="1941" cy="1153"/>
          </a:xfrm>
        </p:grpSpPr>
        <p:sp>
          <p:nvSpPr>
            <p:cNvPr id="11288" name="Oval 1051"/>
            <p:cNvSpPr>
              <a:spLocks noChangeAspect="1" noChangeArrowheads="1"/>
            </p:cNvSpPr>
            <p:nvPr/>
          </p:nvSpPr>
          <p:spPr bwMode="auto">
            <a:xfrm>
              <a:off x="4299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sp>
          <p:nvSpPr>
            <p:cNvPr id="11289" name="Oval 1052"/>
            <p:cNvSpPr>
              <a:spLocks noChangeAspect="1" noChangeArrowheads="1"/>
            </p:cNvSpPr>
            <p:nvPr/>
          </p:nvSpPr>
          <p:spPr bwMode="auto">
            <a:xfrm>
              <a:off x="3377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11290" name="Oval 1053"/>
            <p:cNvSpPr>
              <a:spLocks noChangeAspect="1" noChangeArrowheads="1"/>
            </p:cNvSpPr>
            <p:nvPr/>
          </p:nvSpPr>
          <p:spPr bwMode="auto">
            <a:xfrm>
              <a:off x="3838" y="108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11291" name="Oval 1054"/>
            <p:cNvSpPr>
              <a:spLocks noChangeAspect="1" noChangeArrowheads="1"/>
            </p:cNvSpPr>
            <p:nvPr/>
          </p:nvSpPr>
          <p:spPr bwMode="auto">
            <a:xfrm>
              <a:off x="3838" y="2007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cxnSp>
          <p:nvCxnSpPr>
            <p:cNvPr id="11292" name="AutoShape 1055"/>
            <p:cNvCxnSpPr>
              <a:cxnSpLocks noChangeAspect="1" noChangeShapeType="1"/>
              <a:stCxn id="11290" idx="3"/>
              <a:endCxn id="11289" idx="7"/>
            </p:cNvCxnSpPr>
            <p:nvPr/>
          </p:nvCxnSpPr>
          <p:spPr bwMode="auto">
            <a:xfrm flipH="1">
              <a:off x="3574" y="1294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3" name="AutoShape 1056"/>
            <p:cNvCxnSpPr>
              <a:cxnSpLocks noChangeAspect="1" noChangeShapeType="1"/>
              <a:stCxn id="11291" idx="1"/>
              <a:endCxn id="11289" idx="5"/>
            </p:cNvCxnSpPr>
            <p:nvPr/>
          </p:nvCxnSpPr>
          <p:spPr bwMode="auto">
            <a:xfrm flipH="1" flipV="1">
              <a:off x="3574" y="175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4" name="AutoShape 1057"/>
            <p:cNvCxnSpPr>
              <a:cxnSpLocks noChangeAspect="1" noChangeShapeType="1"/>
              <a:stCxn id="11291" idx="7"/>
              <a:endCxn id="11288" idx="3"/>
            </p:cNvCxnSpPr>
            <p:nvPr/>
          </p:nvCxnSpPr>
          <p:spPr bwMode="auto">
            <a:xfrm flipV="1">
              <a:off x="4035" y="175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5" name="AutoShape 1058"/>
            <p:cNvCxnSpPr>
              <a:cxnSpLocks noChangeAspect="1" noChangeShapeType="1"/>
              <a:stCxn id="11290" idx="5"/>
              <a:endCxn id="11288" idx="1"/>
            </p:cNvCxnSpPr>
            <p:nvPr/>
          </p:nvCxnSpPr>
          <p:spPr bwMode="auto">
            <a:xfrm>
              <a:off x="4035" y="1294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6" name="AutoShape 1059"/>
            <p:cNvCxnSpPr>
              <a:cxnSpLocks noChangeAspect="1" noChangeShapeType="1"/>
              <a:stCxn id="11290" idx="4"/>
              <a:endCxn id="11291" idx="0"/>
            </p:cNvCxnSpPr>
            <p:nvPr/>
          </p:nvCxnSpPr>
          <p:spPr bwMode="auto">
            <a:xfrm>
              <a:off x="3953" y="1327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97" name="Oval 1060"/>
            <p:cNvSpPr>
              <a:spLocks noChangeAspect="1" noChangeArrowheads="1"/>
            </p:cNvSpPr>
            <p:nvPr/>
          </p:nvSpPr>
          <p:spPr bwMode="auto">
            <a:xfrm>
              <a:off x="5087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11298" name="AutoShape 1061"/>
            <p:cNvCxnSpPr>
              <a:cxnSpLocks noChangeAspect="1" noChangeShapeType="1"/>
              <a:stCxn id="11291" idx="6"/>
              <a:endCxn id="11297" idx="3"/>
            </p:cNvCxnSpPr>
            <p:nvPr/>
          </p:nvCxnSpPr>
          <p:spPr bwMode="auto">
            <a:xfrm flipV="1">
              <a:off x="4080" y="1755"/>
              <a:ext cx="1040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9" name="AutoShape 1062"/>
            <p:cNvCxnSpPr>
              <a:cxnSpLocks noChangeAspect="1" noChangeShapeType="1"/>
              <a:stCxn id="11297" idx="1"/>
              <a:endCxn id="11290" idx="6"/>
            </p:cNvCxnSpPr>
            <p:nvPr/>
          </p:nvCxnSpPr>
          <p:spPr bwMode="auto">
            <a:xfrm flipH="1" flipV="1">
              <a:off x="4080" y="1200"/>
              <a:ext cx="1040" cy="3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72" name="Group 1078"/>
          <p:cNvGrpSpPr>
            <a:grpSpLocks/>
          </p:cNvGrpSpPr>
          <p:nvPr/>
        </p:nvGrpSpPr>
        <p:grpSpPr bwMode="auto">
          <a:xfrm>
            <a:off x="890588" y="1676400"/>
            <a:ext cx="3081337" cy="1830388"/>
            <a:chOff x="499" y="1056"/>
            <a:chExt cx="1941" cy="1153"/>
          </a:xfrm>
        </p:grpSpPr>
        <p:sp>
          <p:nvSpPr>
            <p:cNvPr id="11276" name="Oval 1066"/>
            <p:cNvSpPr>
              <a:spLocks noChangeAspect="1" noChangeArrowheads="1"/>
            </p:cNvSpPr>
            <p:nvPr/>
          </p:nvSpPr>
          <p:spPr bwMode="auto">
            <a:xfrm>
              <a:off x="1421" y="1517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sp>
          <p:nvSpPr>
            <p:cNvPr id="11277" name="Oval 1067"/>
            <p:cNvSpPr>
              <a:spLocks noChangeAspect="1" noChangeArrowheads="1"/>
            </p:cNvSpPr>
            <p:nvPr/>
          </p:nvSpPr>
          <p:spPr bwMode="auto">
            <a:xfrm>
              <a:off x="499" y="1517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11278" name="Oval 1068"/>
            <p:cNvSpPr>
              <a:spLocks noChangeAspect="1" noChangeArrowheads="1"/>
            </p:cNvSpPr>
            <p:nvPr/>
          </p:nvSpPr>
          <p:spPr bwMode="auto">
            <a:xfrm>
              <a:off x="960" y="105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11279" name="Oval 1069"/>
            <p:cNvSpPr>
              <a:spLocks noChangeAspect="1" noChangeArrowheads="1"/>
            </p:cNvSpPr>
            <p:nvPr/>
          </p:nvSpPr>
          <p:spPr bwMode="auto">
            <a:xfrm>
              <a:off x="960" y="1978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cxnSp>
          <p:nvCxnSpPr>
            <p:cNvPr id="11280" name="AutoShape 1070"/>
            <p:cNvCxnSpPr>
              <a:cxnSpLocks noChangeAspect="1" noChangeShapeType="1"/>
              <a:stCxn id="11278" idx="3"/>
              <a:endCxn id="11277" idx="7"/>
            </p:cNvCxnSpPr>
            <p:nvPr/>
          </p:nvCxnSpPr>
          <p:spPr bwMode="auto">
            <a:xfrm flipH="1">
              <a:off x="696" y="126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1" name="AutoShape 1071"/>
            <p:cNvCxnSpPr>
              <a:cxnSpLocks noChangeAspect="1" noChangeShapeType="1"/>
              <a:stCxn id="11279" idx="1"/>
              <a:endCxn id="11277" idx="5"/>
            </p:cNvCxnSpPr>
            <p:nvPr/>
          </p:nvCxnSpPr>
          <p:spPr bwMode="auto">
            <a:xfrm flipH="1" flipV="1">
              <a:off x="696" y="1726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2" name="AutoShape 1072"/>
            <p:cNvCxnSpPr>
              <a:cxnSpLocks noChangeAspect="1" noChangeShapeType="1"/>
              <a:stCxn id="11279" idx="7"/>
              <a:endCxn id="11276" idx="3"/>
            </p:cNvCxnSpPr>
            <p:nvPr/>
          </p:nvCxnSpPr>
          <p:spPr bwMode="auto">
            <a:xfrm flipV="1">
              <a:off x="1157" y="1720"/>
              <a:ext cx="297" cy="279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3" name="AutoShape 1073"/>
            <p:cNvCxnSpPr>
              <a:cxnSpLocks noChangeAspect="1" noChangeShapeType="1"/>
              <a:stCxn id="11278" idx="5"/>
              <a:endCxn id="11276" idx="1"/>
            </p:cNvCxnSpPr>
            <p:nvPr/>
          </p:nvCxnSpPr>
          <p:spPr bwMode="auto">
            <a:xfrm>
              <a:off x="1157" y="1265"/>
              <a:ext cx="297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4" name="AutoShape 1074"/>
            <p:cNvCxnSpPr>
              <a:cxnSpLocks noChangeAspect="1" noChangeShapeType="1"/>
              <a:stCxn id="11278" idx="4"/>
              <a:endCxn id="11279" idx="0"/>
            </p:cNvCxnSpPr>
            <p:nvPr/>
          </p:nvCxnSpPr>
          <p:spPr bwMode="auto">
            <a:xfrm>
              <a:off x="1075" y="1298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85" name="Oval 1075"/>
            <p:cNvSpPr>
              <a:spLocks noChangeAspect="1" noChangeArrowheads="1"/>
            </p:cNvSpPr>
            <p:nvPr/>
          </p:nvSpPr>
          <p:spPr bwMode="auto">
            <a:xfrm>
              <a:off x="2209" y="1517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11286" name="AutoShape 1076"/>
            <p:cNvCxnSpPr>
              <a:cxnSpLocks noChangeAspect="1" noChangeShapeType="1"/>
              <a:stCxn id="11279" idx="6"/>
              <a:endCxn id="11285" idx="3"/>
            </p:cNvCxnSpPr>
            <p:nvPr/>
          </p:nvCxnSpPr>
          <p:spPr bwMode="auto">
            <a:xfrm flipV="1">
              <a:off x="1202" y="1720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7" name="AutoShape 1077"/>
            <p:cNvCxnSpPr>
              <a:cxnSpLocks noChangeAspect="1" noChangeShapeType="1"/>
              <a:stCxn id="11285" idx="1"/>
              <a:endCxn id="11278" idx="6"/>
            </p:cNvCxnSpPr>
            <p:nvPr/>
          </p:nvCxnSpPr>
          <p:spPr bwMode="auto">
            <a:xfrm flipH="1" flipV="1">
              <a:off x="1202" y="1171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273" name="AutoShape 1079"/>
          <p:cNvSpPr>
            <a:spLocks noChangeArrowheads="1"/>
          </p:cNvSpPr>
          <p:nvPr/>
        </p:nvSpPr>
        <p:spPr bwMode="auto">
          <a:xfrm rot="5400000">
            <a:off x="6840538" y="3757612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1274" name="AutoShape 1080"/>
          <p:cNvSpPr>
            <a:spLocks noChangeArrowheads="1"/>
          </p:cNvSpPr>
          <p:nvPr/>
        </p:nvSpPr>
        <p:spPr bwMode="auto">
          <a:xfrm rot="8100000" flipH="1" flipV="1">
            <a:off x="4167188" y="3733800"/>
            <a:ext cx="1243012" cy="333375"/>
          </a:xfrm>
          <a:prstGeom prst="rightArrow">
            <a:avLst>
              <a:gd name="adj1" fmla="val 50000"/>
              <a:gd name="adj2" fmla="val 9321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1275" name="AutoShape 1081"/>
          <p:cNvSpPr>
            <a:spLocks noChangeArrowheads="1"/>
          </p:cNvSpPr>
          <p:nvPr/>
        </p:nvSpPr>
        <p:spPr bwMode="auto">
          <a:xfrm rot="5400000">
            <a:off x="2203451" y="3757612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DF39ED-FE8B-4F5F-9E13-4B2F11331710}" type="slidenum">
              <a:rPr lang="ko-KR" altLang="en-US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388833" y="6416704"/>
            <a:ext cx="5338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800" dirty="0">
                <a:latin typeface="Calibri" charset="0"/>
                <a:ea typeface="Calibri" charset="0"/>
                <a:cs typeface="Calibri" charset="0"/>
              </a:rPr>
              <a:t>One implication: discovery edges form a spanning tree.</a:t>
            </a:r>
          </a:p>
        </p:txBody>
      </p:sp>
    </p:spTree>
    <p:extLst>
      <p:ext uri="{BB962C8B-B14F-4D97-AF65-F5344CB8AC3E}">
        <p14:creationId xmlns:p14="http://schemas.microsoft.com/office/powerpoint/2010/main" val="128799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Connectivity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57400"/>
            <a:ext cx="6248400" cy="38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9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Depth-First Search</a:t>
            </a:r>
            <a:endParaRPr lang="en-US" altLang="ko-KR" dirty="0">
              <a:ea typeface="Tahoma" charset="0"/>
              <a:cs typeface="Tahoma" charset="0"/>
            </a:endParaRPr>
          </a:p>
        </p:txBody>
      </p:sp>
      <p:sp>
        <p:nvSpPr>
          <p:cNvPr id="8197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A DFS traversal of a graph 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Visits all the vertices and edges of 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Determines whether G is connected (how?)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Computes the connected components of G (how?)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Computes a spanning forest of G</a:t>
            </a:r>
          </a:p>
        </p:txBody>
      </p:sp>
      <p:sp>
        <p:nvSpPr>
          <p:cNvPr id="8198" name="Rectangle 4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DFS on a graph with </a:t>
            </a:r>
            <a:r>
              <a:rPr lang="en-US" altLang="ko-KR" sz="2400" b="1" i="1" dirty="0">
                <a:latin typeface="Times New Roman" charset="0"/>
              </a:rPr>
              <a:t>n</a:t>
            </a:r>
            <a:r>
              <a:rPr lang="en-US" altLang="ko-KR" sz="2400" dirty="0"/>
              <a:t> vertices and </a:t>
            </a:r>
            <a:r>
              <a:rPr lang="en-US" altLang="ko-KR" sz="2400" b="1" i="1" dirty="0">
                <a:latin typeface="Times New Roman" charset="0"/>
              </a:rPr>
              <a:t>m</a:t>
            </a:r>
            <a:r>
              <a:rPr lang="en-US" altLang="ko-KR" sz="2400" dirty="0"/>
              <a:t> edges takes </a:t>
            </a:r>
            <a:r>
              <a:rPr lang="en-US" altLang="ko-KR" sz="2400" b="1" i="1" dirty="0">
                <a:latin typeface="Times New Roman" charset="0"/>
              </a:rPr>
              <a:t>O</a:t>
            </a:r>
            <a:r>
              <a:rPr lang="en-US" altLang="ko-KR" sz="2400" dirty="0">
                <a:latin typeface="Times New Roman" charset="0"/>
              </a:rPr>
              <a:t>(</a:t>
            </a:r>
            <a:r>
              <a:rPr lang="en-US" altLang="ko-KR" sz="2400" b="1" i="1" dirty="0">
                <a:latin typeface="Times New Roman" charset="0"/>
              </a:rPr>
              <a:t>n</a:t>
            </a:r>
            <a:r>
              <a:rPr lang="en-US" altLang="ko-KR" sz="2400" dirty="0">
                <a:latin typeface="Symbol" charset="2"/>
              </a:rPr>
              <a:t> + </a:t>
            </a:r>
            <a:r>
              <a:rPr lang="en-US" altLang="ko-KR" sz="2400" b="1" i="1" dirty="0">
                <a:latin typeface="Times New Roman" charset="0"/>
              </a:rPr>
              <a:t>m</a:t>
            </a:r>
            <a:r>
              <a:rPr lang="en-US" altLang="ko-KR" sz="2400" dirty="0">
                <a:latin typeface="Times New Roman" charset="0"/>
              </a:rPr>
              <a:t> )</a:t>
            </a:r>
            <a:r>
              <a:rPr lang="en-US" altLang="ko-KR" sz="2400" dirty="0"/>
              <a:t> time</a:t>
            </a:r>
          </a:p>
          <a:p>
            <a:pPr eaLnBrk="1" hangingPunct="1">
              <a:lnSpc>
                <a:spcPct val="90000"/>
              </a:lnSpc>
            </a:pPr>
            <a:endParaRPr lang="en-US" altLang="ko-KR" sz="24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DFS can be further extended to solve other graph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Find and report a path between two given vertices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Find a cycle in the graph</a:t>
            </a:r>
          </a:p>
          <a:p>
            <a:pPr eaLnBrk="1" hangingPunct="1">
              <a:lnSpc>
                <a:spcPct val="90000"/>
              </a:lnSpc>
            </a:pPr>
            <a:endParaRPr lang="en-US" altLang="ko-KR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6006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DFS Algorithm</a:t>
            </a:r>
          </a:p>
        </p:txBody>
      </p:sp>
      <p:sp>
        <p:nvSpPr>
          <p:cNvPr id="9221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ko-KR" sz="1800"/>
              <a:t>The algorithm uses a mechanism for setting and getting “labels” of vertices and edges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4648200" y="1981200"/>
            <a:ext cx="4038600" cy="4192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ko-KR" sz="1800" dirty="0">
                <a:latin typeface="Times New Roman" charset="0"/>
              </a:rPr>
              <a:t> </a:t>
            </a:r>
            <a:r>
              <a:rPr lang="en-US" altLang="ko-KR" sz="1800" b="1" i="1" dirty="0">
                <a:solidFill>
                  <a:schemeClr val="tx2"/>
                </a:solidFill>
                <a:latin typeface="Times New Roman" charset="0"/>
              </a:rPr>
              <a:t>DFS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tx2"/>
                </a:solidFill>
                <a:latin typeface="Times New Roman" charset="0"/>
              </a:rPr>
              <a:t>G, v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Input</a:t>
            </a:r>
            <a:r>
              <a:rPr lang="en-US" altLang="ko-KR" sz="1800" dirty="0">
                <a:latin typeface="Times New Roman" charset="0"/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graph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G 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and a start vertex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 of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G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Output</a:t>
            </a:r>
            <a:r>
              <a:rPr lang="en-US" altLang="ko-KR" sz="1800" dirty="0">
                <a:latin typeface="Times New Roman" charset="0"/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labeling of the edges of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G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 </a:t>
            </a:r>
            <a:b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</a:b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in the </a:t>
            </a:r>
            <a:r>
              <a:rPr lang="en-US" altLang="ko-KR" sz="1800" dirty="0">
                <a:solidFill>
                  <a:srgbClr val="FF0000"/>
                </a:solidFill>
                <a:latin typeface="Times New Roman" charset="0"/>
              </a:rPr>
              <a:t>connected component of </a:t>
            </a:r>
            <a:r>
              <a:rPr lang="en-US" altLang="ko-KR" sz="1800" b="1" i="1" dirty="0">
                <a:solidFill>
                  <a:srgbClr val="FF0000"/>
                </a:solidFill>
                <a:latin typeface="Times New Roman" charset="0"/>
              </a:rPr>
              <a:t>v</a:t>
            </a:r>
            <a:r>
              <a:rPr lang="en-US" altLang="ko-KR" sz="1800" dirty="0">
                <a:solidFill>
                  <a:srgbClr val="FF0000"/>
                </a:solidFill>
                <a:latin typeface="Times New Roman" charset="0"/>
              </a:rPr>
              <a:t> </a:t>
            </a:r>
            <a:br>
              <a:rPr lang="en-US" altLang="ko-KR" sz="1800" dirty="0">
                <a:solidFill>
                  <a:srgbClr val="FF0000"/>
                </a:solidFill>
                <a:latin typeface="Times New Roman" charset="0"/>
              </a:rPr>
            </a:b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as discovery edges and back edges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	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v.setLabel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VISITED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for all 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e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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G.incidentEdges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if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 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e.getLabel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()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UNEXPLORED</a:t>
            </a:r>
            <a:endParaRPr lang="en-US" altLang="ko-KR" sz="1800" dirty="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		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w </a:t>
            </a:r>
            <a:r>
              <a:rPr lang="en-US" altLang="ko-KR" sz="18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e.opposite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if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w.getLabel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()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UNEXPLORED</a:t>
            </a:r>
            <a:endParaRPr lang="en-US" altLang="ko-KR" sz="1800" dirty="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	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e.setLabel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DISCOVERY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	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DFS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G, w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else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			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e.setLabel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BACK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</p:txBody>
      </p:sp>
      <p:sp>
        <p:nvSpPr>
          <p:cNvPr id="9223" name="Text Box 5"/>
          <p:cNvSpPr txBox="1">
            <a:spLocks noChangeArrowheads="1"/>
          </p:cNvSpPr>
          <p:nvPr/>
        </p:nvSpPr>
        <p:spPr bwMode="auto">
          <a:xfrm>
            <a:off x="762000" y="2587625"/>
            <a:ext cx="3733800" cy="3582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3429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228600" defTabSz="3429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3429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3429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3429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ko-KR" sz="1800" dirty="0">
                <a:latin typeface="Times New Roman" charset="0"/>
              </a:rPr>
              <a:t> </a:t>
            </a:r>
            <a:r>
              <a:rPr lang="en-US" altLang="ko-KR" sz="1800" b="1" i="1" dirty="0">
                <a:solidFill>
                  <a:schemeClr val="tx2"/>
                </a:solidFill>
                <a:latin typeface="Times New Roman" charset="0"/>
              </a:rPr>
              <a:t>DFS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Input</a:t>
            </a:r>
            <a:r>
              <a:rPr lang="en-US" altLang="ko-KR" sz="1800" dirty="0">
                <a:latin typeface="Times New Roman" charset="0"/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graph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G</a:t>
            </a:r>
            <a:endParaRPr lang="en-US" altLang="ko-KR" sz="1800" dirty="0">
              <a:solidFill>
                <a:schemeClr val="accent2"/>
              </a:solidFill>
              <a:latin typeface="Times New Roman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Output</a:t>
            </a:r>
            <a:r>
              <a:rPr lang="en-US" altLang="ko-KR" sz="1800" dirty="0">
                <a:latin typeface="Times New Roman" charset="0"/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labeling of the edges of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G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 </a:t>
            </a:r>
            <a:b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</a:b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as discovery edges and</a:t>
            </a:r>
            <a:b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</a:b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back edges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for all 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u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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G.vertices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u.setLabel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UNEXPLORED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for all 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e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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G.edges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e.setLabel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UNEXPLORED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u="sng" dirty="0">
                <a:solidFill>
                  <a:srgbClr val="000000"/>
                </a:solidFill>
                <a:latin typeface="Times New Roman" charset="0"/>
              </a:rPr>
              <a:t>for all </a:t>
            </a:r>
            <a:r>
              <a:rPr lang="en-US" altLang="ko-KR" sz="1800" u="sng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800" b="1" i="1" u="sng" dirty="0">
                <a:solidFill>
                  <a:schemeClr val="accent2"/>
                </a:solidFill>
                <a:latin typeface="Times New Roman" charset="0"/>
              </a:rPr>
              <a:t>v </a:t>
            </a:r>
            <a:r>
              <a:rPr lang="en-US" altLang="ko-KR" sz="1800" u="sng" dirty="0">
                <a:solidFill>
                  <a:srgbClr val="000000"/>
                </a:solidFill>
                <a:latin typeface="Symbol" charset="2"/>
                <a:sym typeface="Symbol" charset="2"/>
              </a:rPr>
              <a:t></a:t>
            </a:r>
            <a:r>
              <a:rPr lang="en-US" altLang="ko-KR" sz="1800" b="1" i="1" u="sng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b="1" i="1" u="sng" dirty="0" err="1">
                <a:solidFill>
                  <a:schemeClr val="accent2"/>
                </a:solidFill>
                <a:latin typeface="Times New Roman" charset="0"/>
              </a:rPr>
              <a:t>G.vertices</a:t>
            </a:r>
            <a:r>
              <a:rPr lang="en-US" altLang="ko-KR" sz="1800" u="sng" dirty="0">
                <a:solidFill>
                  <a:schemeClr val="accent2"/>
                </a:solidFill>
                <a:latin typeface="Times New Roman" charset="0"/>
              </a:rPr>
              <a:t>()</a:t>
            </a:r>
            <a:endParaRPr lang="en-US" altLang="ko-KR" sz="1800" b="1" u="sng" dirty="0">
              <a:solidFill>
                <a:srgbClr val="000000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u="sng" dirty="0">
                <a:solidFill>
                  <a:srgbClr val="000000"/>
                </a:solidFill>
                <a:latin typeface="Times New Roman" charset="0"/>
              </a:rPr>
              <a:t>	if</a:t>
            </a:r>
            <a:r>
              <a:rPr lang="en-US" altLang="ko-KR" sz="1800" u="sng" dirty="0">
                <a:solidFill>
                  <a:schemeClr val="tx2"/>
                </a:solidFill>
                <a:latin typeface="Times New Roman" charset="0"/>
              </a:rPr>
              <a:t>  </a:t>
            </a:r>
            <a:r>
              <a:rPr lang="en-US" altLang="ko-KR" sz="1800" b="1" i="1" u="sng" dirty="0" err="1">
                <a:solidFill>
                  <a:schemeClr val="accent2"/>
                </a:solidFill>
                <a:latin typeface="Times New Roman" charset="0"/>
              </a:rPr>
              <a:t>v.getLabel</a:t>
            </a:r>
            <a:r>
              <a:rPr lang="en-US" altLang="ko-KR" sz="1800" u="sng" dirty="0">
                <a:solidFill>
                  <a:schemeClr val="accent2"/>
                </a:solidFill>
                <a:latin typeface="Times New Roman" charset="0"/>
              </a:rPr>
              <a:t>() </a:t>
            </a:r>
            <a:r>
              <a:rPr lang="en-US" altLang="ko-KR" sz="1800" u="sng" dirty="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800" b="1" i="1" u="sng" dirty="0">
                <a:solidFill>
                  <a:schemeClr val="accent2"/>
                </a:solidFill>
                <a:latin typeface="Times New Roman" charset="0"/>
              </a:rPr>
              <a:t>UNEXPLORED</a:t>
            </a:r>
            <a:endParaRPr lang="en-US" altLang="ko-KR" sz="1800" u="sng" dirty="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u="sng" dirty="0">
                <a:solidFill>
                  <a:schemeClr val="accent2"/>
                </a:solidFill>
                <a:latin typeface="Times New Roman" charset="0"/>
              </a:rPr>
              <a:t>		</a:t>
            </a:r>
            <a:r>
              <a:rPr lang="en-US" altLang="ko-KR" sz="1800" b="1" i="1" u="sng" dirty="0">
                <a:solidFill>
                  <a:schemeClr val="accent2"/>
                </a:solidFill>
                <a:latin typeface="Times New Roman" charset="0"/>
              </a:rPr>
              <a:t>DFS</a:t>
            </a:r>
            <a:r>
              <a:rPr lang="en-US" altLang="ko-KR" sz="1800" u="sng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u="sng" dirty="0">
                <a:solidFill>
                  <a:schemeClr val="accent2"/>
                </a:solidFill>
                <a:latin typeface="Times New Roman" charset="0"/>
              </a:rPr>
              <a:t>G, v</a:t>
            </a:r>
            <a:r>
              <a:rPr lang="en-US" altLang="ko-KR" sz="1800" u="sng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906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2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2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92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041FFA-95F2-4CC5-BE63-CABE58D1D820}" type="slidenum">
              <a:rPr lang="ko-KR" altLang="en-US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99" y="0"/>
            <a:ext cx="5096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80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DFS and Maze Traversal </a:t>
            </a:r>
          </a:p>
        </p:txBody>
      </p:sp>
      <p:sp>
        <p:nvSpPr>
          <p:cNvPr id="12293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The DFS algorithm is similar to a classic strategy for exploring a maze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We mark each intersection, corner and dead end (vertex) visited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We mark each corridor (edge) traversed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We keep track of the path back to the entrance (start vertex) by means of a rope (recursion stack)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294" name="Rectangle 33"/>
          <p:cNvSpPr>
            <a:spLocks noChangeArrowheads="1"/>
          </p:cNvSpPr>
          <p:nvPr/>
        </p:nvSpPr>
        <p:spPr bwMode="auto">
          <a:xfrm>
            <a:off x="4505325" y="2282825"/>
            <a:ext cx="4181475" cy="3584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2295" name="Line 34"/>
          <p:cNvSpPr>
            <a:spLocks noChangeShapeType="1"/>
          </p:cNvSpPr>
          <p:nvPr/>
        </p:nvSpPr>
        <p:spPr bwMode="auto">
          <a:xfrm>
            <a:off x="4505325" y="2262188"/>
            <a:ext cx="0" cy="3584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6" name="Line 35"/>
          <p:cNvSpPr>
            <a:spLocks noChangeShapeType="1"/>
          </p:cNvSpPr>
          <p:nvPr/>
        </p:nvSpPr>
        <p:spPr bwMode="auto">
          <a:xfrm>
            <a:off x="8686800" y="2262188"/>
            <a:ext cx="0" cy="3584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7" name="Line 36"/>
          <p:cNvSpPr>
            <a:spLocks noChangeShapeType="1"/>
          </p:cNvSpPr>
          <p:nvPr/>
        </p:nvSpPr>
        <p:spPr bwMode="auto">
          <a:xfrm flipV="1">
            <a:off x="5102225" y="2262188"/>
            <a:ext cx="3584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8" name="Line 37"/>
          <p:cNvSpPr>
            <a:spLocks noChangeShapeType="1"/>
          </p:cNvSpPr>
          <p:nvPr/>
        </p:nvSpPr>
        <p:spPr bwMode="auto">
          <a:xfrm flipV="1">
            <a:off x="4505325" y="5846763"/>
            <a:ext cx="3584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9" name="Line 38"/>
          <p:cNvSpPr>
            <a:spLocks noChangeShapeType="1"/>
          </p:cNvSpPr>
          <p:nvPr/>
        </p:nvSpPr>
        <p:spPr bwMode="auto">
          <a:xfrm>
            <a:off x="5102225" y="2859088"/>
            <a:ext cx="0" cy="598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0" name="Line 39"/>
          <p:cNvSpPr>
            <a:spLocks noChangeShapeType="1"/>
          </p:cNvSpPr>
          <p:nvPr/>
        </p:nvSpPr>
        <p:spPr bwMode="auto">
          <a:xfrm>
            <a:off x="6297613" y="3457575"/>
            <a:ext cx="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1" name="Line 40"/>
          <p:cNvSpPr>
            <a:spLocks noChangeShapeType="1"/>
          </p:cNvSpPr>
          <p:nvPr/>
        </p:nvSpPr>
        <p:spPr bwMode="auto">
          <a:xfrm>
            <a:off x="5700713" y="3457575"/>
            <a:ext cx="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2" name="Line 41"/>
          <p:cNvSpPr>
            <a:spLocks noChangeShapeType="1"/>
          </p:cNvSpPr>
          <p:nvPr/>
        </p:nvSpPr>
        <p:spPr bwMode="auto">
          <a:xfrm flipH="1">
            <a:off x="5102225" y="4054475"/>
            <a:ext cx="5984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3" name="Line 43"/>
          <p:cNvSpPr>
            <a:spLocks noChangeShapeType="1"/>
          </p:cNvSpPr>
          <p:nvPr/>
        </p:nvSpPr>
        <p:spPr bwMode="auto">
          <a:xfrm flipH="1">
            <a:off x="7491413" y="2859088"/>
            <a:ext cx="5984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4" name="Line 44"/>
          <p:cNvSpPr>
            <a:spLocks noChangeShapeType="1"/>
          </p:cNvSpPr>
          <p:nvPr/>
        </p:nvSpPr>
        <p:spPr bwMode="auto">
          <a:xfrm>
            <a:off x="6297613" y="4651375"/>
            <a:ext cx="0" cy="1195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5" name="Line 45"/>
          <p:cNvSpPr>
            <a:spLocks noChangeShapeType="1"/>
          </p:cNvSpPr>
          <p:nvPr/>
        </p:nvSpPr>
        <p:spPr bwMode="auto">
          <a:xfrm>
            <a:off x="6894513" y="2262188"/>
            <a:ext cx="0" cy="17732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6" name="Line 46"/>
          <p:cNvSpPr>
            <a:spLocks noChangeShapeType="1"/>
          </p:cNvSpPr>
          <p:nvPr/>
        </p:nvSpPr>
        <p:spPr bwMode="auto">
          <a:xfrm>
            <a:off x="7491413" y="3475038"/>
            <a:ext cx="0" cy="2371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7" name="Line 47"/>
          <p:cNvSpPr>
            <a:spLocks noChangeShapeType="1"/>
          </p:cNvSpPr>
          <p:nvPr/>
        </p:nvSpPr>
        <p:spPr bwMode="auto">
          <a:xfrm flipH="1">
            <a:off x="8089900" y="4670425"/>
            <a:ext cx="596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8" name="Line 48"/>
          <p:cNvSpPr>
            <a:spLocks noChangeShapeType="1"/>
          </p:cNvSpPr>
          <p:nvPr/>
        </p:nvSpPr>
        <p:spPr bwMode="auto">
          <a:xfrm>
            <a:off x="8089900" y="4651375"/>
            <a:ext cx="0" cy="5984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9" name="Line 49"/>
          <p:cNvSpPr>
            <a:spLocks noChangeShapeType="1"/>
          </p:cNvSpPr>
          <p:nvPr/>
        </p:nvSpPr>
        <p:spPr bwMode="auto">
          <a:xfrm flipH="1">
            <a:off x="6297613" y="4035425"/>
            <a:ext cx="596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0" name="Line 50"/>
          <p:cNvSpPr>
            <a:spLocks noChangeShapeType="1"/>
          </p:cNvSpPr>
          <p:nvPr/>
        </p:nvSpPr>
        <p:spPr bwMode="auto">
          <a:xfrm flipH="1">
            <a:off x="5111750" y="2868613"/>
            <a:ext cx="596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1" name="Line 51"/>
          <p:cNvSpPr>
            <a:spLocks noChangeShapeType="1"/>
          </p:cNvSpPr>
          <p:nvPr/>
        </p:nvSpPr>
        <p:spPr bwMode="auto">
          <a:xfrm>
            <a:off x="6894513" y="4651375"/>
            <a:ext cx="0" cy="5984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2" name="Line 52"/>
          <p:cNvSpPr>
            <a:spLocks noChangeShapeType="1"/>
          </p:cNvSpPr>
          <p:nvPr/>
        </p:nvSpPr>
        <p:spPr bwMode="auto">
          <a:xfrm flipH="1">
            <a:off x="6894513" y="4651375"/>
            <a:ext cx="596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3" name="Line 53"/>
          <p:cNvSpPr>
            <a:spLocks noChangeShapeType="1"/>
          </p:cNvSpPr>
          <p:nvPr/>
        </p:nvSpPr>
        <p:spPr bwMode="auto">
          <a:xfrm>
            <a:off x="5700713" y="4073525"/>
            <a:ext cx="0" cy="1176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4" name="Line 54"/>
          <p:cNvSpPr>
            <a:spLocks noChangeShapeType="1"/>
          </p:cNvSpPr>
          <p:nvPr/>
        </p:nvSpPr>
        <p:spPr bwMode="auto">
          <a:xfrm flipH="1">
            <a:off x="4524375" y="4670425"/>
            <a:ext cx="596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5" name="Line 55"/>
          <p:cNvSpPr>
            <a:spLocks noChangeShapeType="1"/>
          </p:cNvSpPr>
          <p:nvPr/>
        </p:nvSpPr>
        <p:spPr bwMode="auto">
          <a:xfrm>
            <a:off x="5121275" y="4670425"/>
            <a:ext cx="0" cy="579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6" name="Line 60"/>
          <p:cNvSpPr>
            <a:spLocks noChangeShapeType="1"/>
          </p:cNvSpPr>
          <p:nvPr/>
        </p:nvSpPr>
        <p:spPr bwMode="auto">
          <a:xfrm>
            <a:off x="6297613" y="2262188"/>
            <a:ext cx="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7" name="Line 69"/>
          <p:cNvSpPr>
            <a:spLocks noChangeShapeType="1"/>
          </p:cNvSpPr>
          <p:nvPr/>
        </p:nvSpPr>
        <p:spPr bwMode="auto">
          <a:xfrm flipH="1" flipV="1">
            <a:off x="4953000" y="2560638"/>
            <a:ext cx="1046163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8" name="Line 70"/>
          <p:cNvSpPr>
            <a:spLocks noChangeShapeType="1"/>
          </p:cNvSpPr>
          <p:nvPr/>
        </p:nvSpPr>
        <p:spPr bwMode="auto">
          <a:xfrm flipH="1">
            <a:off x="4848225" y="2187575"/>
            <a:ext cx="0" cy="156845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9" name="Line 71"/>
          <p:cNvSpPr>
            <a:spLocks noChangeShapeType="1"/>
          </p:cNvSpPr>
          <p:nvPr/>
        </p:nvSpPr>
        <p:spPr bwMode="auto">
          <a:xfrm rot="16200000" flipH="1">
            <a:off x="5124450" y="3479800"/>
            <a:ext cx="0" cy="55245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0" name="Line 72"/>
          <p:cNvSpPr>
            <a:spLocks noChangeShapeType="1"/>
          </p:cNvSpPr>
          <p:nvPr/>
        </p:nvSpPr>
        <p:spPr bwMode="auto">
          <a:xfrm rot="5400000" flipH="1" flipV="1">
            <a:off x="5092700" y="3438525"/>
            <a:ext cx="61595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1" name="Line 73"/>
          <p:cNvSpPr>
            <a:spLocks noChangeShapeType="1"/>
          </p:cNvSpPr>
          <p:nvPr/>
        </p:nvSpPr>
        <p:spPr bwMode="auto">
          <a:xfrm rot="5400000" flipH="1" flipV="1">
            <a:off x="5714207" y="2845594"/>
            <a:ext cx="569912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2" name="Line 74"/>
          <p:cNvSpPr>
            <a:spLocks noChangeShapeType="1"/>
          </p:cNvSpPr>
          <p:nvPr/>
        </p:nvSpPr>
        <p:spPr bwMode="auto">
          <a:xfrm rot="16200000" flipH="1">
            <a:off x="5699919" y="2831306"/>
            <a:ext cx="0" cy="5984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3" name="Line 75"/>
          <p:cNvSpPr>
            <a:spLocks noChangeShapeType="1"/>
          </p:cNvSpPr>
          <p:nvPr/>
        </p:nvSpPr>
        <p:spPr bwMode="auto">
          <a:xfrm rot="16200000" flipH="1">
            <a:off x="6292057" y="2855118"/>
            <a:ext cx="0" cy="550863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4" name="Line 77"/>
          <p:cNvSpPr>
            <a:spLocks noChangeShapeType="1"/>
          </p:cNvSpPr>
          <p:nvPr/>
        </p:nvSpPr>
        <p:spPr bwMode="auto">
          <a:xfrm rot="5400000" flipH="1" flipV="1">
            <a:off x="6298407" y="2848769"/>
            <a:ext cx="569912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5" name="Line 78"/>
          <p:cNvSpPr>
            <a:spLocks noChangeShapeType="1"/>
          </p:cNvSpPr>
          <p:nvPr/>
        </p:nvSpPr>
        <p:spPr bwMode="auto">
          <a:xfrm rot="5400000" flipH="1" flipV="1">
            <a:off x="6273800" y="3438525"/>
            <a:ext cx="61595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6" name="Line 79"/>
          <p:cNvSpPr>
            <a:spLocks noChangeShapeType="1"/>
          </p:cNvSpPr>
          <p:nvPr/>
        </p:nvSpPr>
        <p:spPr bwMode="auto">
          <a:xfrm rot="5400000" flipH="1" flipV="1">
            <a:off x="5354638" y="3775075"/>
            <a:ext cx="128905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7" name="Line 80"/>
          <p:cNvSpPr>
            <a:spLocks noChangeShapeType="1"/>
          </p:cNvSpPr>
          <p:nvPr/>
        </p:nvSpPr>
        <p:spPr bwMode="auto">
          <a:xfrm>
            <a:off x="8089900" y="2859088"/>
            <a:ext cx="0" cy="1176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2328" name="Picture 81" descr="C:\Documents and Settings\Administrator\Application Data\Microsoft\Media Catalog\Downloaded Clips\cl3e\j0156981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52400"/>
            <a:ext cx="1754188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2385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Properties of DFS</a:t>
            </a:r>
          </a:p>
        </p:txBody>
      </p:sp>
      <p:sp>
        <p:nvSpPr>
          <p:cNvPr id="13317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752600"/>
            <a:ext cx="3810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>
                <a:solidFill>
                  <a:schemeClr val="tx2"/>
                </a:solidFill>
              </a:rPr>
              <a:t>Property 1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 sz="2400"/>
              <a:t>	</a:t>
            </a:r>
            <a:r>
              <a:rPr lang="en-US" altLang="ko-KR" sz="2400" b="1" i="1">
                <a:latin typeface="Times New Roman" charset="0"/>
              </a:rPr>
              <a:t>DFS</a:t>
            </a:r>
            <a:r>
              <a:rPr lang="en-US" altLang="ko-KR" sz="2400">
                <a:latin typeface="Times New Roman" charset="0"/>
              </a:rPr>
              <a:t>(</a:t>
            </a:r>
            <a:r>
              <a:rPr lang="en-US" altLang="ko-KR" sz="2400" b="1" i="1">
                <a:latin typeface="Times New Roman" charset="0"/>
              </a:rPr>
              <a:t>G, v</a:t>
            </a:r>
            <a:r>
              <a:rPr lang="en-US" altLang="ko-KR" sz="2400">
                <a:latin typeface="Times New Roman" charset="0"/>
              </a:rPr>
              <a:t>) </a:t>
            </a:r>
            <a:r>
              <a:rPr lang="en-US" altLang="ko-KR" sz="2400"/>
              <a:t>visits all the vertices and edges in the connected component of </a:t>
            </a:r>
            <a:r>
              <a:rPr lang="en-US" altLang="ko-KR" sz="2400" b="1" i="1">
                <a:latin typeface="Times New Roman" charset="0"/>
              </a:rPr>
              <a:t>v</a:t>
            </a:r>
            <a:endParaRPr lang="en-US" altLang="ko-KR" sz="240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>
                <a:solidFill>
                  <a:schemeClr val="tx2"/>
                </a:solidFill>
              </a:rPr>
              <a:t>Property 2</a:t>
            </a:r>
            <a:endParaRPr lang="en-US" altLang="ko-KR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ko-KR" sz="2400"/>
              <a:t>	The discovery edges labeled by </a:t>
            </a:r>
            <a:r>
              <a:rPr lang="en-US" altLang="ko-KR" sz="2400" b="1" i="1">
                <a:latin typeface="Times New Roman" charset="0"/>
              </a:rPr>
              <a:t>DFS</a:t>
            </a:r>
            <a:r>
              <a:rPr lang="en-US" altLang="ko-KR" sz="2400">
                <a:latin typeface="Times New Roman" charset="0"/>
              </a:rPr>
              <a:t>(</a:t>
            </a:r>
            <a:r>
              <a:rPr lang="en-US" altLang="ko-KR" sz="2400" b="1" i="1">
                <a:latin typeface="Times New Roman" charset="0"/>
              </a:rPr>
              <a:t>G, v</a:t>
            </a:r>
            <a:r>
              <a:rPr lang="en-US" altLang="ko-KR" sz="2400">
                <a:latin typeface="Times New Roman" charset="0"/>
              </a:rPr>
              <a:t>) </a:t>
            </a:r>
            <a:r>
              <a:rPr lang="en-US" altLang="ko-KR" sz="2400"/>
              <a:t>form a spanning tree of the connected component of </a:t>
            </a:r>
            <a:r>
              <a:rPr lang="en-US" altLang="ko-KR" sz="2400" b="1" i="1">
                <a:latin typeface="Times New Roman" charset="0"/>
              </a:rPr>
              <a:t>v</a:t>
            </a:r>
            <a:endParaRPr lang="en-US" altLang="ko-KR" sz="2400"/>
          </a:p>
        </p:txBody>
      </p:sp>
      <p:grpSp>
        <p:nvGrpSpPr>
          <p:cNvPr id="13318" name="Group 5"/>
          <p:cNvGrpSpPr>
            <a:grpSpLocks/>
          </p:cNvGrpSpPr>
          <p:nvPr/>
        </p:nvGrpSpPr>
        <p:grpSpPr bwMode="auto">
          <a:xfrm>
            <a:off x="4648200" y="2743200"/>
            <a:ext cx="4043363" cy="2401888"/>
            <a:chOff x="3377" y="1085"/>
            <a:chExt cx="1941" cy="1153"/>
          </a:xfrm>
        </p:grpSpPr>
        <p:sp>
          <p:nvSpPr>
            <p:cNvPr id="13319" name="Oval 6"/>
            <p:cNvSpPr>
              <a:spLocks noChangeAspect="1" noChangeArrowheads="1"/>
            </p:cNvSpPr>
            <p:nvPr/>
          </p:nvSpPr>
          <p:spPr bwMode="auto">
            <a:xfrm>
              <a:off x="4299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/>
                <a:t>D</a:t>
              </a:r>
            </a:p>
          </p:txBody>
        </p:sp>
        <p:sp>
          <p:nvSpPr>
            <p:cNvPr id="13320" name="Oval 7"/>
            <p:cNvSpPr>
              <a:spLocks noChangeAspect="1" noChangeArrowheads="1"/>
            </p:cNvSpPr>
            <p:nvPr/>
          </p:nvSpPr>
          <p:spPr bwMode="auto">
            <a:xfrm>
              <a:off x="3377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/>
                <a:t>B</a:t>
              </a:r>
            </a:p>
          </p:txBody>
        </p:sp>
        <p:sp>
          <p:nvSpPr>
            <p:cNvPr id="13321" name="Oval 8"/>
            <p:cNvSpPr>
              <a:spLocks noChangeAspect="1" noChangeArrowheads="1"/>
            </p:cNvSpPr>
            <p:nvPr/>
          </p:nvSpPr>
          <p:spPr bwMode="auto">
            <a:xfrm>
              <a:off x="3838" y="108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/>
                <a:t>A</a:t>
              </a:r>
            </a:p>
          </p:txBody>
        </p:sp>
        <p:sp>
          <p:nvSpPr>
            <p:cNvPr id="13322" name="Oval 9"/>
            <p:cNvSpPr>
              <a:spLocks noChangeAspect="1" noChangeArrowheads="1"/>
            </p:cNvSpPr>
            <p:nvPr/>
          </p:nvSpPr>
          <p:spPr bwMode="auto">
            <a:xfrm>
              <a:off x="3838" y="2007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/>
                <a:t>C</a:t>
              </a:r>
            </a:p>
          </p:txBody>
        </p:sp>
        <p:cxnSp>
          <p:nvCxnSpPr>
            <p:cNvPr id="13323" name="AutoShape 10"/>
            <p:cNvCxnSpPr>
              <a:cxnSpLocks noChangeAspect="1" noChangeShapeType="1"/>
              <a:stCxn id="13321" idx="3"/>
              <a:endCxn id="13320" idx="7"/>
            </p:cNvCxnSpPr>
            <p:nvPr/>
          </p:nvCxnSpPr>
          <p:spPr bwMode="auto">
            <a:xfrm flipH="1">
              <a:off x="3574" y="1294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4" name="AutoShape 11"/>
            <p:cNvCxnSpPr>
              <a:cxnSpLocks noChangeAspect="1" noChangeShapeType="1"/>
              <a:stCxn id="13322" idx="1"/>
              <a:endCxn id="13320" idx="5"/>
            </p:cNvCxnSpPr>
            <p:nvPr/>
          </p:nvCxnSpPr>
          <p:spPr bwMode="auto">
            <a:xfrm flipH="1" flipV="1">
              <a:off x="3574" y="175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5" name="AutoShape 12"/>
            <p:cNvCxnSpPr>
              <a:cxnSpLocks noChangeAspect="1" noChangeShapeType="1"/>
              <a:stCxn id="13322" idx="7"/>
              <a:endCxn id="13319" idx="3"/>
            </p:cNvCxnSpPr>
            <p:nvPr/>
          </p:nvCxnSpPr>
          <p:spPr bwMode="auto">
            <a:xfrm flipV="1">
              <a:off x="4035" y="175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6" name="AutoShape 13"/>
            <p:cNvCxnSpPr>
              <a:cxnSpLocks noChangeAspect="1" noChangeShapeType="1"/>
              <a:stCxn id="13321" idx="5"/>
              <a:endCxn id="13319" idx="1"/>
            </p:cNvCxnSpPr>
            <p:nvPr/>
          </p:nvCxnSpPr>
          <p:spPr bwMode="auto">
            <a:xfrm>
              <a:off x="4035" y="1294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7" name="AutoShape 14"/>
            <p:cNvCxnSpPr>
              <a:cxnSpLocks noChangeAspect="1" noChangeShapeType="1"/>
              <a:stCxn id="13321" idx="4"/>
              <a:endCxn id="13322" idx="0"/>
            </p:cNvCxnSpPr>
            <p:nvPr/>
          </p:nvCxnSpPr>
          <p:spPr bwMode="auto">
            <a:xfrm>
              <a:off x="3953" y="1327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28" name="Oval 15"/>
            <p:cNvSpPr>
              <a:spLocks noChangeAspect="1" noChangeArrowheads="1"/>
            </p:cNvSpPr>
            <p:nvPr/>
          </p:nvSpPr>
          <p:spPr bwMode="auto">
            <a:xfrm>
              <a:off x="5087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/>
                <a:t>E</a:t>
              </a:r>
            </a:p>
          </p:txBody>
        </p:sp>
        <p:cxnSp>
          <p:nvCxnSpPr>
            <p:cNvPr id="13329" name="AutoShape 16"/>
            <p:cNvCxnSpPr>
              <a:cxnSpLocks noChangeAspect="1" noChangeShapeType="1"/>
              <a:stCxn id="13322" idx="6"/>
              <a:endCxn id="13328" idx="3"/>
            </p:cNvCxnSpPr>
            <p:nvPr/>
          </p:nvCxnSpPr>
          <p:spPr bwMode="auto">
            <a:xfrm flipV="1">
              <a:off x="4080" y="1755"/>
              <a:ext cx="1040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0" name="AutoShape 17"/>
            <p:cNvCxnSpPr>
              <a:cxnSpLocks noChangeAspect="1" noChangeShapeType="1"/>
              <a:stCxn id="13328" idx="1"/>
              <a:endCxn id="13321" idx="6"/>
            </p:cNvCxnSpPr>
            <p:nvPr/>
          </p:nvCxnSpPr>
          <p:spPr bwMode="auto">
            <a:xfrm flipH="1" flipV="1">
              <a:off x="4080" y="1200"/>
              <a:ext cx="1040" cy="3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6009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Analysis of DFS</a:t>
            </a:r>
          </a:p>
        </p:txBody>
      </p:sp>
      <p:sp>
        <p:nvSpPr>
          <p:cNvPr id="14341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Setting/getting a vertex/edge label takes </a:t>
            </a:r>
            <a:r>
              <a:rPr lang="en-US" altLang="ko-KR" sz="2400" b="1" i="1" dirty="0">
                <a:latin typeface="Times New Roman" charset="0"/>
              </a:rPr>
              <a:t>O</a:t>
            </a:r>
            <a:r>
              <a:rPr lang="en-US" altLang="ko-KR" sz="2400" dirty="0">
                <a:latin typeface="Times New Roman" charset="0"/>
              </a:rPr>
              <a:t>(1)</a:t>
            </a:r>
            <a:r>
              <a:rPr lang="en-US" altLang="ko-KR" sz="2400" dirty="0"/>
              <a:t>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Each vertex is labeled twice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once as UNEXPLORED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once as </a:t>
            </a:r>
            <a:r>
              <a:rPr lang="en-US" altLang="ko-KR" sz="2000" dirty="0">
                <a:solidFill>
                  <a:schemeClr val="tx2"/>
                </a:solidFill>
              </a:rPr>
              <a:t>VISITED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Each edge is labeled twice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once as UNEXPLORED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once as </a:t>
            </a:r>
            <a:r>
              <a:rPr lang="en-US" altLang="ko-KR" sz="2000" dirty="0">
                <a:solidFill>
                  <a:schemeClr val="tx2"/>
                </a:solidFill>
              </a:rPr>
              <a:t>DISCOVERY</a:t>
            </a:r>
            <a:r>
              <a:rPr lang="en-US" altLang="ko-KR" sz="2000" dirty="0"/>
              <a:t> or </a:t>
            </a:r>
            <a:r>
              <a:rPr lang="en-US" altLang="ko-KR" sz="2000" dirty="0">
                <a:solidFill>
                  <a:schemeClr val="accent2"/>
                </a:solidFill>
              </a:rPr>
              <a:t>BACK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Method </a:t>
            </a:r>
            <a:r>
              <a:rPr lang="en-US" altLang="ko-KR" sz="2400" dirty="0" err="1"/>
              <a:t>incidentEdges</a:t>
            </a:r>
            <a:r>
              <a:rPr lang="en-US" altLang="ko-KR" sz="2400" dirty="0"/>
              <a:t> is called once for each vertex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200" dirty="0"/>
              <a:t>Complexity of </a:t>
            </a:r>
            <a:r>
              <a:rPr lang="en-US" altLang="ko-KR" sz="2200" dirty="0" err="1"/>
              <a:t>v.incidentEdges</a:t>
            </a:r>
            <a:r>
              <a:rPr lang="en-US" altLang="ko-KR" sz="2200" dirty="0"/>
              <a:t>: </a:t>
            </a:r>
            <a:r>
              <a:rPr lang="en-US" altLang="ko-KR" sz="2200" dirty="0" err="1"/>
              <a:t>deg</a:t>
            </a:r>
            <a:r>
              <a:rPr lang="en-US" altLang="ko-KR" sz="2200" dirty="0"/>
              <a:t>(v)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DFS runs in </a:t>
            </a:r>
            <a:r>
              <a:rPr lang="en-US" altLang="ko-KR" sz="2400" b="1" i="1" dirty="0">
                <a:latin typeface="Times New Roman" charset="0"/>
              </a:rPr>
              <a:t>O</a:t>
            </a:r>
            <a:r>
              <a:rPr lang="en-US" altLang="ko-KR" sz="2400" dirty="0">
                <a:latin typeface="Times New Roman" charset="0"/>
              </a:rPr>
              <a:t>(</a:t>
            </a:r>
            <a:r>
              <a:rPr lang="en-US" altLang="ko-KR" sz="2400" b="1" i="1" dirty="0">
                <a:latin typeface="Times New Roman" charset="0"/>
              </a:rPr>
              <a:t>n </a:t>
            </a:r>
            <a:r>
              <a:rPr lang="en-US" altLang="ko-KR" sz="2400" dirty="0">
                <a:latin typeface="Symbol" charset="2"/>
              </a:rPr>
              <a:t>+</a:t>
            </a:r>
            <a:r>
              <a:rPr lang="en-US" altLang="ko-KR" sz="2400" b="1" i="1" dirty="0">
                <a:latin typeface="Times New Roman" charset="0"/>
              </a:rPr>
              <a:t> m</a:t>
            </a:r>
            <a:r>
              <a:rPr lang="en-US" altLang="ko-KR" sz="2400" dirty="0">
                <a:latin typeface="Times New Roman" charset="0"/>
              </a:rPr>
              <a:t>)</a:t>
            </a:r>
            <a:r>
              <a:rPr lang="en-US" altLang="ko-KR" sz="2400" dirty="0"/>
              <a:t> time provided the graph is represented by the adjacency list structure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Recall that </a:t>
            </a:r>
            <a:r>
              <a:rPr lang="en-US" altLang="ko-KR" sz="2800" b="1" dirty="0" err="1">
                <a:latin typeface="Symbol" charset="2"/>
              </a:rPr>
              <a:t>S</a:t>
            </a:r>
            <a:r>
              <a:rPr lang="en-US" altLang="ko-KR" sz="2000" b="1" i="1" baseline="-25000" dirty="0" err="1">
                <a:latin typeface="Times New Roman" charset="0"/>
              </a:rPr>
              <a:t>v</a:t>
            </a:r>
            <a:r>
              <a:rPr lang="en-US" altLang="ko-KR" sz="2000" b="1" i="1" baseline="-25000" dirty="0">
                <a:latin typeface="Times New Roman" charset="0"/>
              </a:rPr>
              <a:t> </a:t>
            </a:r>
            <a:r>
              <a:rPr lang="en-US" altLang="ko-KR" sz="2000" dirty="0" err="1">
                <a:latin typeface="Times New Roman" charset="0"/>
              </a:rPr>
              <a:t>deg</a:t>
            </a:r>
            <a:r>
              <a:rPr lang="en-US" altLang="ko-KR" sz="2000" dirty="0">
                <a:latin typeface="Times New Roman" charset="0"/>
              </a:rPr>
              <a:t>(</a:t>
            </a:r>
            <a:r>
              <a:rPr lang="en-US" altLang="ko-KR" sz="2000" b="1" i="1" dirty="0">
                <a:latin typeface="Times New Roman" charset="0"/>
              </a:rPr>
              <a:t>v</a:t>
            </a:r>
            <a:r>
              <a:rPr lang="en-US" altLang="ko-KR" sz="2000" dirty="0">
                <a:latin typeface="Times New Roman" charset="0"/>
              </a:rPr>
              <a:t>)</a:t>
            </a:r>
            <a:r>
              <a:rPr lang="en-US" altLang="ko-KR" sz="2000" b="1" i="1" dirty="0">
                <a:latin typeface="Times New Roman" charset="0"/>
              </a:rPr>
              <a:t> </a:t>
            </a:r>
            <a:r>
              <a:rPr lang="en-US" altLang="ko-KR" sz="2000" dirty="0">
                <a:latin typeface="Symbol" charset="2"/>
              </a:rPr>
              <a:t>= </a:t>
            </a:r>
            <a:r>
              <a:rPr lang="en-US" altLang="ko-KR" sz="2000" dirty="0">
                <a:latin typeface="Times New Roman" charset="0"/>
              </a:rPr>
              <a:t>2</a:t>
            </a:r>
            <a:r>
              <a:rPr lang="en-US" altLang="ko-KR" sz="2000" b="1" i="1" dirty="0">
                <a:latin typeface="Times New Roman" charset="0"/>
              </a:rPr>
              <a:t>m</a:t>
            </a:r>
          </a:p>
        </p:txBody>
      </p:sp>
      <p:pic>
        <p:nvPicPr>
          <p:cNvPr id="14342" name="Picture 6" descr="C:\Documents and Settings\Administrator\Application Data\Microsoft\Media Catalog\Downloaded Clips\cl6d\j0273968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79388"/>
            <a:ext cx="1420813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041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Path Finding</a:t>
            </a:r>
          </a:p>
        </p:txBody>
      </p:sp>
      <p:sp>
        <p:nvSpPr>
          <p:cNvPr id="15365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We can specialize the DFS algorithm to find a path between two given vertices </a:t>
            </a:r>
            <a:r>
              <a:rPr lang="en-US" altLang="ko-KR" sz="2000" b="1" i="1" dirty="0">
                <a:latin typeface="Times New Roman" charset="0"/>
              </a:rPr>
              <a:t>u</a:t>
            </a:r>
            <a:r>
              <a:rPr lang="en-US" altLang="ko-KR" sz="2000" dirty="0"/>
              <a:t> and </a:t>
            </a:r>
            <a:r>
              <a:rPr lang="en-US" altLang="ko-KR" sz="2000" b="1" i="1" dirty="0">
                <a:latin typeface="Times New Roman" charset="0"/>
              </a:rPr>
              <a:t>z</a:t>
            </a:r>
            <a:r>
              <a:rPr lang="en-US" altLang="ko-KR" sz="2000" dirty="0"/>
              <a:t> using the template method pattern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We call </a:t>
            </a:r>
            <a:r>
              <a:rPr lang="en-US" altLang="ko-KR" sz="2000" b="1" i="1" dirty="0">
                <a:latin typeface="Times New Roman" charset="0"/>
              </a:rPr>
              <a:t>DFS</a:t>
            </a:r>
            <a:r>
              <a:rPr lang="en-US" altLang="ko-KR" sz="2000" dirty="0">
                <a:latin typeface="Times New Roman" charset="0"/>
              </a:rPr>
              <a:t>(</a:t>
            </a:r>
            <a:r>
              <a:rPr lang="en-US" altLang="ko-KR" sz="2000" b="1" i="1" dirty="0">
                <a:latin typeface="Times New Roman" charset="0"/>
              </a:rPr>
              <a:t>G, u</a:t>
            </a:r>
            <a:r>
              <a:rPr lang="en-US" altLang="ko-KR" sz="2000" dirty="0">
                <a:latin typeface="Times New Roman" charset="0"/>
              </a:rPr>
              <a:t>) </a:t>
            </a:r>
            <a:r>
              <a:rPr lang="en-US" altLang="ko-KR" sz="2000" dirty="0"/>
              <a:t>with </a:t>
            </a:r>
            <a:r>
              <a:rPr lang="en-US" altLang="ko-KR" sz="2000" b="1" i="1" dirty="0">
                <a:latin typeface="Times New Roman" charset="0"/>
              </a:rPr>
              <a:t>u</a:t>
            </a:r>
            <a:r>
              <a:rPr lang="en-US" altLang="ko-KR" sz="2000" dirty="0"/>
              <a:t> as the start vertex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We use a stack </a:t>
            </a:r>
            <a:r>
              <a:rPr lang="en-US" altLang="ko-KR" sz="2000" b="1" i="1" dirty="0">
                <a:latin typeface="Times New Roman" charset="0"/>
              </a:rPr>
              <a:t>S</a:t>
            </a:r>
            <a:r>
              <a:rPr lang="en-US" altLang="ko-KR" sz="2000" dirty="0"/>
              <a:t> to keep track of the path between the start vertex and the current vertex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/>
              <a:t>As soon as destination vertex </a:t>
            </a:r>
            <a:r>
              <a:rPr lang="en-US" altLang="ko-KR" sz="2000" b="1" i="1" dirty="0">
                <a:latin typeface="Times New Roman" charset="0"/>
              </a:rPr>
              <a:t>z</a:t>
            </a:r>
            <a:r>
              <a:rPr lang="en-US" altLang="ko-KR" sz="2000" dirty="0"/>
              <a:t> is encountered, we return the path as the contents of the stack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>
            <a:off x="4648200" y="1905000"/>
            <a:ext cx="4038600" cy="4468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ko-KR" sz="1800">
                <a:latin typeface="Times New Roman" charset="0"/>
              </a:rPr>
              <a:t> </a:t>
            </a:r>
            <a:r>
              <a:rPr lang="en-US" altLang="ko-KR" sz="1800" b="1" i="1">
                <a:solidFill>
                  <a:schemeClr val="tx2"/>
                </a:solidFill>
                <a:latin typeface="Times New Roman" charset="0"/>
              </a:rPr>
              <a:t>pathDFS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charset="0"/>
              </a:rPr>
              <a:t>G, v, z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	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v.setLabel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VISITED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ko-KR" sz="1800" b="1" i="1">
                <a:solidFill>
                  <a:schemeClr val="tx2"/>
                </a:solidFill>
                <a:latin typeface="Times New Roman" charset="0"/>
              </a:rPr>
              <a:t>S.push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charset="0"/>
              </a:rPr>
              <a:t>v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charset="0"/>
              </a:rPr>
              <a:t>if  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z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ko-KR" sz="1800" b="1">
                <a:solidFill>
                  <a:srgbClr val="000000"/>
                </a:solidFill>
                <a:latin typeface="Times New Roman" charset="0"/>
              </a:rPr>
              <a:t>return </a:t>
            </a:r>
            <a:r>
              <a:rPr lang="en-US" altLang="ko-KR" sz="1800" b="1" i="1">
                <a:solidFill>
                  <a:schemeClr val="tx2"/>
                </a:solidFill>
                <a:latin typeface="Times New Roman" charset="0"/>
              </a:rPr>
              <a:t>S.elements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()</a:t>
            </a:r>
            <a:endParaRPr lang="en-US" altLang="ko-KR" sz="180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charset="0"/>
              </a:rPr>
              <a:t>for all 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e </a:t>
            </a:r>
            <a:r>
              <a:rPr lang="en-US" altLang="ko-KR" sz="1800">
                <a:solidFill>
                  <a:srgbClr val="000000"/>
                </a:solidFill>
                <a:latin typeface="Symbol" charset="2"/>
                <a:sym typeface="Symbol" charset="2"/>
              </a:rPr>
              <a:t>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 v.incidentEdges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charset="0"/>
                <a:sym typeface="Symbol" charset="2"/>
              </a:rPr>
              <a:t>	</a:t>
            </a:r>
            <a:r>
              <a:rPr lang="en-US" altLang="ko-KR" sz="1800" b="1">
                <a:solidFill>
                  <a:srgbClr val="000000"/>
                </a:solidFill>
                <a:latin typeface="Times New Roman" charset="0"/>
              </a:rPr>
              <a:t>if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  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e.getLabel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() </a:t>
            </a:r>
            <a:r>
              <a:rPr lang="en-US" altLang="ko-KR" sz="180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UNEXPLORED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charset="0"/>
              </a:rPr>
              <a:t>		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w </a:t>
            </a:r>
            <a:r>
              <a:rPr lang="en-US" altLang="ko-KR" sz="180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e.opposite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		</a:t>
            </a:r>
            <a:r>
              <a:rPr lang="en-US" altLang="ko-KR" sz="1800" b="1">
                <a:solidFill>
                  <a:srgbClr val="000000"/>
                </a:solidFill>
                <a:latin typeface="Times New Roman" charset="0"/>
              </a:rPr>
              <a:t>if 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w.getLabel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() </a:t>
            </a:r>
            <a:r>
              <a:rPr lang="en-US" altLang="ko-KR" sz="180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UNEXPLORED</a:t>
            </a:r>
            <a:endParaRPr lang="en-US" altLang="ko-KR" sz="180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			 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e.setLabel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DISCOVERY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			</a:t>
            </a:r>
            <a:r>
              <a:rPr lang="en-US" altLang="ko-KR" sz="1800" b="1" i="1">
                <a:solidFill>
                  <a:schemeClr val="tx2"/>
                </a:solidFill>
                <a:latin typeface="Times New Roman" charset="0"/>
              </a:rPr>
              <a:t>S.push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charset="0"/>
              </a:rPr>
              <a:t>e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)</a:t>
            </a:r>
            <a:endParaRPr lang="en-US" altLang="ko-KR" sz="180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			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pathDFS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G, w, z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			</a:t>
            </a:r>
            <a:r>
              <a:rPr lang="en-US" altLang="ko-KR" sz="1800" b="1" i="1">
                <a:solidFill>
                  <a:schemeClr val="tx2"/>
                </a:solidFill>
                <a:latin typeface="Times New Roman" charset="0"/>
              </a:rPr>
              <a:t>S.pop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charset="0"/>
              </a:rPr>
              <a:t>e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)</a:t>
            </a:r>
            <a:endParaRPr lang="en-US" altLang="ko-KR" sz="180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		</a:t>
            </a:r>
            <a:r>
              <a:rPr lang="en-US" altLang="ko-KR" sz="1800" b="1">
                <a:solidFill>
                  <a:srgbClr val="000000"/>
                </a:solidFill>
                <a:latin typeface="Times New Roman" charset="0"/>
              </a:rPr>
              <a:t>else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charset="0"/>
              </a:rPr>
              <a:t>			 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e.setLabel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charset="0"/>
              </a:rPr>
              <a:t>BACK</a:t>
            </a:r>
            <a:r>
              <a:rPr lang="en-US" altLang="ko-KR" sz="180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i="1">
                <a:solidFill>
                  <a:schemeClr val="tx2"/>
                </a:solidFill>
                <a:latin typeface="Times New Roman" charset="0"/>
              </a:rPr>
              <a:t>S.pop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charset="0"/>
              </a:rPr>
              <a:t>v</a:t>
            </a:r>
            <a:r>
              <a:rPr lang="en-US" altLang="ko-KR" sz="1800">
                <a:solidFill>
                  <a:schemeClr val="tx2"/>
                </a:solidFill>
                <a:latin typeface="Times New Roman" charset="0"/>
              </a:rPr>
              <a:t>)</a:t>
            </a:r>
          </a:p>
        </p:txBody>
      </p:sp>
      <p:pic>
        <p:nvPicPr>
          <p:cNvPr id="15367" name="Picture 6" descr="C:\Documents and Settings\Administrator\Application Data\Microsoft\Media Catalog\Downloaded Clips\cl0\TR00220_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152400"/>
            <a:ext cx="13827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72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Cycle Finding</a:t>
            </a:r>
          </a:p>
        </p:txBody>
      </p:sp>
      <p:sp>
        <p:nvSpPr>
          <p:cNvPr id="16389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ko-KR" sz="2000" dirty="0"/>
              <a:t>We can specialize the DFS algorithm to find a simple cycle using the template method pattern</a:t>
            </a:r>
          </a:p>
          <a:p>
            <a:pPr eaLnBrk="1" hangingPunct="1"/>
            <a:endParaRPr lang="en-US" altLang="ko-KR" sz="2000" dirty="0"/>
          </a:p>
          <a:p>
            <a:pPr eaLnBrk="1" hangingPunct="1"/>
            <a:r>
              <a:rPr lang="en-US" altLang="ko-KR" sz="2000" dirty="0"/>
              <a:t>We use a stack </a:t>
            </a:r>
            <a:r>
              <a:rPr lang="en-US" altLang="ko-KR" sz="2000" b="1" i="1" dirty="0">
                <a:latin typeface="Times New Roman" charset="0"/>
              </a:rPr>
              <a:t>S</a:t>
            </a:r>
            <a:r>
              <a:rPr lang="en-US" altLang="ko-KR" sz="2000" dirty="0"/>
              <a:t> to keep track of the path between the start vertex and the current vertex</a:t>
            </a:r>
          </a:p>
          <a:p>
            <a:pPr eaLnBrk="1" hangingPunct="1"/>
            <a:endParaRPr lang="en-US" altLang="ko-KR" sz="2000" dirty="0"/>
          </a:p>
          <a:p>
            <a:pPr eaLnBrk="1" hangingPunct="1"/>
            <a:r>
              <a:rPr lang="en-US" altLang="ko-KR" sz="2000" dirty="0"/>
              <a:t>As soon as a back edge </a:t>
            </a:r>
            <a:r>
              <a:rPr lang="en-US" altLang="ko-KR" sz="2400" dirty="0">
                <a:latin typeface="Times New Roman" charset="0"/>
              </a:rPr>
              <a:t>(</a:t>
            </a:r>
            <a:r>
              <a:rPr lang="en-US" altLang="ko-KR" sz="2400" b="1" i="1" dirty="0">
                <a:latin typeface="Times New Roman" charset="0"/>
              </a:rPr>
              <a:t>v, w</a:t>
            </a:r>
            <a:r>
              <a:rPr lang="en-US" altLang="ko-KR" sz="2400" dirty="0">
                <a:latin typeface="Times New Roman" charset="0"/>
              </a:rPr>
              <a:t>)</a:t>
            </a:r>
            <a:r>
              <a:rPr lang="en-US" altLang="ko-KR" sz="2000" dirty="0"/>
              <a:t> is encountered, we return the cycle as the portion of the stack from the top to vertex </a:t>
            </a:r>
            <a:r>
              <a:rPr lang="en-US" altLang="ko-KR" sz="2400" b="1" i="1" dirty="0">
                <a:latin typeface="Times New Roman" charset="0"/>
              </a:rPr>
              <a:t>w</a:t>
            </a:r>
            <a:endParaRPr lang="en-US" altLang="ko-KR" sz="2000" dirty="0"/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4648200" y="1676400"/>
            <a:ext cx="4038600" cy="475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ko-KR" sz="1600">
                <a:latin typeface="Times New Roman" charset="0"/>
              </a:rPr>
              <a:t> 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cycleDFS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G, v, z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	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v.setLabel</a:t>
            </a: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VISITED</a:t>
            </a: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S.push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v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for all 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e </a:t>
            </a:r>
            <a:r>
              <a:rPr lang="en-US" altLang="ko-KR" sz="1600">
                <a:solidFill>
                  <a:srgbClr val="000000"/>
                </a:solidFill>
                <a:latin typeface="Symbol" charset="2"/>
                <a:sym typeface="Symbol" charset="2"/>
              </a:rPr>
              <a:t>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 v.incidentEdges</a:t>
            </a: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charset="0"/>
                <a:sym typeface="Symbol" charset="2"/>
              </a:rPr>
              <a:t>	</a:t>
            </a: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if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  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e.getLabel</a:t>
            </a: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() </a:t>
            </a:r>
            <a:r>
              <a:rPr lang="en-US" altLang="ko-KR" sz="160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UNEXPLORED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		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w </a:t>
            </a:r>
            <a:r>
              <a:rPr lang="en-US" altLang="ko-KR" sz="160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e.opposite</a:t>
            </a: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		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S.push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e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)</a:t>
            </a:r>
            <a:endParaRPr lang="en-US" altLang="ko-KR" sz="160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		</a:t>
            </a: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if 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w.getLabel</a:t>
            </a: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() </a:t>
            </a:r>
            <a:r>
              <a:rPr lang="en-US" altLang="ko-KR" sz="160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UNEXPLORED</a:t>
            </a:r>
            <a:endParaRPr lang="en-US" altLang="ko-KR" sz="160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			 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e.setLabel</a:t>
            </a: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DISCOVERY</a:t>
            </a: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			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pathDFS</a:t>
            </a: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G, w, z</a:t>
            </a: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			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S.pop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e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)</a:t>
            </a:r>
            <a:endParaRPr lang="en-US" altLang="ko-KR" sz="160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charset="0"/>
              </a:rPr>
              <a:t>		</a:t>
            </a: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else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			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T </a:t>
            </a:r>
            <a:r>
              <a:rPr lang="en-US" altLang="ko-KR" sz="160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new empty stack</a:t>
            </a:r>
            <a:endParaRPr lang="en-US" altLang="ko-KR" sz="160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			</a:t>
            </a: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repeat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				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o </a:t>
            </a:r>
            <a:r>
              <a:rPr lang="en-US" altLang="ko-KR" sz="160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S.pop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()</a:t>
            </a:r>
            <a:endParaRPr lang="en-US" altLang="ko-KR" sz="1600" b="1">
              <a:solidFill>
                <a:srgbClr val="000000"/>
              </a:solidFill>
              <a:latin typeface="Times New Roman" charset="0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				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T.push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o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			</a:t>
            </a: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until 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o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w</a:t>
            </a:r>
            <a:endParaRPr lang="en-US" altLang="ko-KR" sz="1600" b="1" i="1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 b="1" i="1">
                <a:solidFill>
                  <a:schemeClr val="accent2"/>
                </a:solidFill>
                <a:latin typeface="Times New Roman" charset="0"/>
              </a:rPr>
              <a:t>			</a:t>
            </a:r>
            <a:r>
              <a:rPr lang="en-US" altLang="ko-KR" sz="1600" b="1">
                <a:solidFill>
                  <a:srgbClr val="000000"/>
                </a:solidFill>
                <a:latin typeface="Times New Roman" charset="0"/>
              </a:rPr>
              <a:t>return 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T.elements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()</a:t>
            </a:r>
            <a:endParaRPr lang="en-US" altLang="ko-KR" sz="160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S.pop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charset="0"/>
              </a:rPr>
              <a:t>v</a:t>
            </a:r>
            <a:r>
              <a:rPr lang="en-US" altLang="ko-KR" sz="1600">
                <a:solidFill>
                  <a:schemeClr val="tx2"/>
                </a:solidFill>
                <a:latin typeface="Times New Roman" charset="0"/>
              </a:rPr>
              <a:t>)</a:t>
            </a:r>
          </a:p>
        </p:txBody>
      </p:sp>
      <p:pic>
        <p:nvPicPr>
          <p:cNvPr id="16391" name="Picture 5" descr="C:\Documents and Settings\Administrator\Application Data\Microsoft\Media Catalog\Downloaded Clips\cl2\BD05883_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152400"/>
            <a:ext cx="12160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578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/>
              <a:t>Breadth-First Search</a:t>
            </a:r>
          </a:p>
        </p:txBody>
      </p:sp>
      <p:grpSp>
        <p:nvGrpSpPr>
          <p:cNvPr id="3077" name="Group 594"/>
          <p:cNvGrpSpPr>
            <a:grpSpLocks/>
          </p:cNvGrpSpPr>
          <p:nvPr/>
        </p:nvGrpSpPr>
        <p:grpSpPr bwMode="auto">
          <a:xfrm>
            <a:off x="4071938" y="3203575"/>
            <a:ext cx="3649662" cy="2130425"/>
            <a:chOff x="3072" y="950"/>
            <a:chExt cx="2299" cy="1342"/>
          </a:xfrm>
        </p:grpSpPr>
        <p:sp>
          <p:nvSpPr>
            <p:cNvPr id="3078" name="AutoShape 595"/>
            <p:cNvSpPr>
              <a:spLocks noChangeArrowheads="1"/>
            </p:cNvSpPr>
            <p:nvPr/>
          </p:nvSpPr>
          <p:spPr bwMode="auto">
            <a:xfrm>
              <a:off x="3763" y="1984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3079" name="AutoShape 596"/>
            <p:cNvSpPr>
              <a:spLocks noChangeArrowheads="1"/>
            </p:cNvSpPr>
            <p:nvPr/>
          </p:nvSpPr>
          <p:spPr bwMode="auto">
            <a:xfrm>
              <a:off x="3388" y="1525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3080" name="AutoShape 597"/>
            <p:cNvSpPr>
              <a:spLocks noChangeArrowheads="1"/>
            </p:cNvSpPr>
            <p:nvPr/>
          </p:nvSpPr>
          <p:spPr bwMode="auto">
            <a:xfrm>
              <a:off x="3769" y="1064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3081" name="Oval 598"/>
            <p:cNvSpPr>
              <a:spLocks noChangeAspect="1" noChangeArrowheads="1"/>
            </p:cNvSpPr>
            <p:nvPr/>
          </p:nvSpPr>
          <p:spPr bwMode="auto">
            <a:xfrm>
              <a:off x="4297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sp>
          <p:nvSpPr>
            <p:cNvPr id="3082" name="Oval 599"/>
            <p:cNvSpPr>
              <a:spLocks noChangeAspect="1" noChangeArrowheads="1"/>
            </p:cNvSpPr>
            <p:nvPr/>
          </p:nvSpPr>
          <p:spPr bwMode="auto">
            <a:xfrm>
              <a:off x="3528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3083" name="Oval 600"/>
            <p:cNvSpPr>
              <a:spLocks noChangeAspect="1" noChangeArrowheads="1"/>
            </p:cNvSpPr>
            <p:nvPr/>
          </p:nvSpPr>
          <p:spPr bwMode="auto">
            <a:xfrm>
              <a:off x="3924" y="1103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3084" name="Oval 601"/>
            <p:cNvSpPr>
              <a:spLocks noChangeAspect="1" noChangeArrowheads="1"/>
            </p:cNvSpPr>
            <p:nvPr/>
          </p:nvSpPr>
          <p:spPr bwMode="auto">
            <a:xfrm>
              <a:off x="3912" y="202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3085" name="AutoShape 602"/>
            <p:cNvCxnSpPr>
              <a:cxnSpLocks noChangeAspect="1" noChangeShapeType="1"/>
              <a:stCxn id="3083" idx="3"/>
              <a:endCxn id="3082" idx="7"/>
            </p:cNvCxnSpPr>
            <p:nvPr/>
          </p:nvCxnSpPr>
          <p:spPr bwMode="auto">
            <a:xfrm flipH="1">
              <a:off x="3725" y="1312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6" name="AutoShape 603"/>
            <p:cNvCxnSpPr>
              <a:cxnSpLocks noChangeAspect="1" noChangeShapeType="1"/>
              <a:stCxn id="3084" idx="1"/>
              <a:endCxn id="3082" idx="5"/>
            </p:cNvCxnSpPr>
            <p:nvPr/>
          </p:nvCxnSpPr>
          <p:spPr bwMode="auto">
            <a:xfrm flipH="1" flipV="1">
              <a:off x="3725" y="1773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7" name="AutoShape 604"/>
            <p:cNvCxnSpPr>
              <a:cxnSpLocks noChangeAspect="1" noChangeShapeType="1"/>
              <a:stCxn id="3084" idx="7"/>
              <a:endCxn id="3081" idx="3"/>
            </p:cNvCxnSpPr>
            <p:nvPr/>
          </p:nvCxnSpPr>
          <p:spPr bwMode="auto">
            <a:xfrm flipV="1">
              <a:off x="4109" y="1773"/>
              <a:ext cx="221" cy="2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8" name="AutoShape 605"/>
            <p:cNvCxnSpPr>
              <a:cxnSpLocks noChangeAspect="1" noChangeShapeType="1"/>
              <a:stCxn id="3083" idx="5"/>
              <a:endCxn id="3081" idx="1"/>
            </p:cNvCxnSpPr>
            <p:nvPr/>
          </p:nvCxnSpPr>
          <p:spPr bwMode="auto">
            <a:xfrm>
              <a:off x="4121" y="1312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9" name="AutoShape 606"/>
            <p:cNvCxnSpPr>
              <a:cxnSpLocks noChangeAspect="1" noChangeShapeType="1"/>
              <a:stCxn id="3082" idx="6"/>
              <a:endCxn id="3081" idx="2"/>
            </p:cNvCxnSpPr>
            <p:nvPr/>
          </p:nvCxnSpPr>
          <p:spPr bwMode="auto">
            <a:xfrm>
              <a:off x="3770" y="1679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90" name="Oval 607"/>
            <p:cNvSpPr>
              <a:spLocks noChangeAspect="1" noChangeArrowheads="1"/>
            </p:cNvSpPr>
            <p:nvPr/>
          </p:nvSpPr>
          <p:spPr bwMode="auto">
            <a:xfrm>
              <a:off x="5067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cxnSp>
          <p:nvCxnSpPr>
            <p:cNvPr id="3091" name="AutoShape 608"/>
            <p:cNvCxnSpPr>
              <a:cxnSpLocks noChangeAspect="1" noChangeShapeType="1"/>
              <a:stCxn id="3096" idx="7"/>
              <a:endCxn id="3090" idx="3"/>
            </p:cNvCxnSpPr>
            <p:nvPr/>
          </p:nvCxnSpPr>
          <p:spPr bwMode="auto">
            <a:xfrm flipV="1">
              <a:off x="4879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2" name="AutoShape 609"/>
            <p:cNvCxnSpPr>
              <a:cxnSpLocks noChangeAspect="1" noChangeShapeType="1"/>
              <a:stCxn id="3090" idx="1"/>
              <a:endCxn id="3083" idx="6"/>
            </p:cNvCxnSpPr>
            <p:nvPr/>
          </p:nvCxnSpPr>
          <p:spPr bwMode="auto">
            <a:xfrm flipH="1" flipV="1">
              <a:off x="4166" y="1218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93" name="Text Box 610"/>
            <p:cNvSpPr txBox="1">
              <a:spLocks noChangeArrowheads="1"/>
            </p:cNvSpPr>
            <p:nvPr/>
          </p:nvSpPr>
          <p:spPr bwMode="auto">
            <a:xfrm>
              <a:off x="3456" y="950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3094" name="Text Box 611"/>
            <p:cNvSpPr txBox="1">
              <a:spLocks noChangeArrowheads="1"/>
            </p:cNvSpPr>
            <p:nvPr/>
          </p:nvSpPr>
          <p:spPr bwMode="auto">
            <a:xfrm>
              <a:off x="3072" y="140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cxnSp>
          <p:nvCxnSpPr>
            <p:cNvPr id="3095" name="AutoShape 612"/>
            <p:cNvCxnSpPr>
              <a:cxnSpLocks noChangeAspect="1" noChangeShapeType="1"/>
              <a:stCxn id="3081" idx="6"/>
              <a:endCxn id="3090" idx="2"/>
            </p:cNvCxnSpPr>
            <p:nvPr/>
          </p:nvCxnSpPr>
          <p:spPr bwMode="auto">
            <a:xfrm>
              <a:off x="4539" y="1679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96" name="Oval 613"/>
            <p:cNvSpPr>
              <a:spLocks noChangeAspect="1" noChangeArrowheads="1"/>
            </p:cNvSpPr>
            <p:nvPr/>
          </p:nvSpPr>
          <p:spPr bwMode="auto">
            <a:xfrm>
              <a:off x="4682" y="2025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F</a:t>
              </a:r>
            </a:p>
          </p:txBody>
        </p:sp>
        <p:cxnSp>
          <p:nvCxnSpPr>
            <p:cNvPr id="3097" name="AutoShape 614"/>
            <p:cNvCxnSpPr>
              <a:cxnSpLocks noChangeAspect="1" noChangeShapeType="1"/>
              <a:stCxn id="3081" idx="5"/>
              <a:endCxn id="3096" idx="1"/>
            </p:cNvCxnSpPr>
            <p:nvPr/>
          </p:nvCxnSpPr>
          <p:spPr bwMode="auto">
            <a:xfrm>
              <a:off x="4494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98" name="Text Box 615"/>
            <p:cNvSpPr txBox="1">
              <a:spLocks noChangeArrowheads="1"/>
            </p:cNvSpPr>
            <p:nvPr/>
          </p:nvSpPr>
          <p:spPr bwMode="auto">
            <a:xfrm>
              <a:off x="3444" y="185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2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6325E3-1ADE-4AF1-B368-CEC577AF2D7F}" type="slidenum">
              <a:rPr lang="ko-KR" altLang="en-US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37929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Breadth-First Search</a:t>
            </a:r>
            <a:endParaRPr lang="en-US" altLang="ko-KR">
              <a:ea typeface="Tahoma" charset="0"/>
              <a:cs typeface="Tahoma" charset="0"/>
            </a:endParaRPr>
          </a:p>
        </p:txBody>
      </p:sp>
      <p:sp>
        <p:nvSpPr>
          <p:cNvPr id="4101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Breadth-first search (BFS) is another general technique for traversing a graph</a:t>
            </a:r>
          </a:p>
          <a:p>
            <a:pPr eaLnBrk="1" hangingPunct="1">
              <a:lnSpc>
                <a:spcPct val="90000"/>
              </a:lnSpc>
            </a:pPr>
            <a:endParaRPr lang="en-US" altLang="ko-KR" sz="2400" dirty="0"/>
          </a:p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Let’s look at the example</a:t>
            </a:r>
            <a:endParaRPr lang="en-US" altLang="ko-KR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3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WebBlog</a:t>
            </a:r>
            <a:r>
              <a:rPr lang="en-US" dirty="0"/>
              <a:t>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5" y="1765300"/>
            <a:ext cx="5239125" cy="42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0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AutoShape 86"/>
          <p:cNvSpPr>
            <a:spLocks noChangeArrowheads="1"/>
          </p:cNvSpPr>
          <p:nvPr/>
        </p:nvSpPr>
        <p:spPr bwMode="auto">
          <a:xfrm>
            <a:off x="1111250" y="4935538"/>
            <a:ext cx="827088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49" name="AutoShape 81"/>
          <p:cNvSpPr>
            <a:spLocks noChangeArrowheads="1"/>
          </p:cNvSpPr>
          <p:nvPr/>
        </p:nvSpPr>
        <p:spPr bwMode="auto">
          <a:xfrm>
            <a:off x="1716088" y="4203700"/>
            <a:ext cx="827087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Example</a:t>
            </a:r>
          </a:p>
        </p:txBody>
      </p:sp>
      <p:sp>
        <p:nvSpPr>
          <p:cNvPr id="6151" name="Oval 4"/>
          <p:cNvSpPr>
            <a:spLocks noChangeAspect="1" noChangeArrowheads="1"/>
          </p:cNvSpPr>
          <p:nvPr/>
        </p:nvSpPr>
        <p:spPr bwMode="auto">
          <a:xfrm>
            <a:off x="2554288" y="4997450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C</a:t>
            </a:r>
          </a:p>
        </p:txBody>
      </p:sp>
      <p:sp>
        <p:nvSpPr>
          <p:cNvPr id="6152" name="Oval 5"/>
          <p:cNvSpPr>
            <a:spLocks noChangeAspect="1" noChangeArrowheads="1"/>
          </p:cNvSpPr>
          <p:nvPr/>
        </p:nvSpPr>
        <p:spPr bwMode="auto">
          <a:xfrm>
            <a:off x="1333500" y="4997450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6153" name="Oval 6"/>
          <p:cNvSpPr>
            <a:spLocks noChangeAspect="1" noChangeArrowheads="1"/>
          </p:cNvSpPr>
          <p:nvPr/>
        </p:nvSpPr>
        <p:spPr bwMode="auto">
          <a:xfrm>
            <a:off x="1962150" y="4265613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6154" name="Oval 7"/>
          <p:cNvSpPr>
            <a:spLocks noChangeAspect="1" noChangeArrowheads="1"/>
          </p:cNvSpPr>
          <p:nvPr/>
        </p:nvSpPr>
        <p:spPr bwMode="auto">
          <a:xfrm>
            <a:off x="1943100" y="572928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E</a:t>
            </a:r>
          </a:p>
        </p:txBody>
      </p:sp>
      <p:cxnSp>
        <p:nvCxnSpPr>
          <p:cNvPr id="6155" name="AutoShape 8"/>
          <p:cNvCxnSpPr>
            <a:cxnSpLocks noChangeAspect="1" noChangeShapeType="1"/>
            <a:stCxn id="6153" idx="3"/>
            <a:endCxn id="6152" idx="7"/>
          </p:cNvCxnSpPr>
          <p:nvPr/>
        </p:nvCxnSpPr>
        <p:spPr bwMode="auto">
          <a:xfrm flipH="1">
            <a:off x="1646238" y="4597400"/>
            <a:ext cx="368300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6" name="AutoShape 9"/>
          <p:cNvCxnSpPr>
            <a:cxnSpLocks noChangeAspect="1" noChangeShapeType="1"/>
            <a:stCxn id="6154" idx="1"/>
            <a:endCxn id="6152" idx="5"/>
          </p:cNvCxnSpPr>
          <p:nvPr/>
        </p:nvCxnSpPr>
        <p:spPr bwMode="auto">
          <a:xfrm flipH="1" flipV="1">
            <a:off x="1646238" y="5329238"/>
            <a:ext cx="349250" cy="442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7" name="AutoShape 10"/>
          <p:cNvCxnSpPr>
            <a:cxnSpLocks noChangeAspect="1" noChangeShapeType="1"/>
            <a:stCxn id="6154" idx="7"/>
            <a:endCxn id="6151" idx="3"/>
          </p:cNvCxnSpPr>
          <p:nvPr/>
        </p:nvCxnSpPr>
        <p:spPr bwMode="auto">
          <a:xfrm flipV="1">
            <a:off x="2255838" y="5319713"/>
            <a:ext cx="350837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8" name="AutoShape 11"/>
          <p:cNvCxnSpPr>
            <a:cxnSpLocks noChangeAspect="1" noChangeShapeType="1"/>
            <a:stCxn id="6153" idx="5"/>
            <a:endCxn id="6151" idx="1"/>
          </p:cNvCxnSpPr>
          <p:nvPr/>
        </p:nvCxnSpPr>
        <p:spPr bwMode="auto">
          <a:xfrm>
            <a:off x="2274888" y="4597400"/>
            <a:ext cx="331787" cy="4429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9" name="AutoShape 12"/>
          <p:cNvCxnSpPr>
            <a:cxnSpLocks noChangeAspect="1" noChangeShapeType="1"/>
            <a:stCxn id="6152" idx="6"/>
            <a:endCxn id="6151" idx="2"/>
          </p:cNvCxnSpPr>
          <p:nvPr/>
        </p:nvCxnSpPr>
        <p:spPr bwMode="auto">
          <a:xfrm>
            <a:off x="1717675" y="5180013"/>
            <a:ext cx="8255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60" name="Oval 13"/>
          <p:cNvSpPr>
            <a:spLocks noChangeAspect="1" noChangeArrowheads="1"/>
          </p:cNvSpPr>
          <p:nvPr/>
        </p:nvSpPr>
        <p:spPr bwMode="auto">
          <a:xfrm>
            <a:off x="3776663" y="4997450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D</a:t>
            </a:r>
          </a:p>
        </p:txBody>
      </p:sp>
      <p:cxnSp>
        <p:nvCxnSpPr>
          <p:cNvPr id="6161" name="AutoShape 15"/>
          <p:cNvCxnSpPr>
            <a:cxnSpLocks noChangeAspect="1" noChangeShapeType="1"/>
            <a:stCxn id="6176" idx="7"/>
            <a:endCxn id="6160" idx="3"/>
          </p:cNvCxnSpPr>
          <p:nvPr/>
        </p:nvCxnSpPr>
        <p:spPr bwMode="auto">
          <a:xfrm flipV="1">
            <a:off x="3478213" y="5319713"/>
            <a:ext cx="350837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2" name="AutoShape 16"/>
          <p:cNvCxnSpPr>
            <a:cxnSpLocks noChangeAspect="1" noChangeShapeType="1"/>
            <a:stCxn id="6160" idx="1"/>
            <a:endCxn id="6153" idx="6"/>
          </p:cNvCxnSpPr>
          <p:nvPr/>
        </p:nvCxnSpPr>
        <p:spPr bwMode="auto">
          <a:xfrm flipH="1" flipV="1">
            <a:off x="2346325" y="4448175"/>
            <a:ext cx="1482725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63" name="Text Box 58"/>
          <p:cNvSpPr txBox="1">
            <a:spLocks noChangeArrowheads="1"/>
          </p:cNvSpPr>
          <p:nvPr/>
        </p:nvSpPr>
        <p:spPr bwMode="auto">
          <a:xfrm>
            <a:off x="1812925" y="2925763"/>
            <a:ext cx="219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2"/>
                </a:solidFill>
              </a:rPr>
              <a:t>discovery edge</a:t>
            </a:r>
          </a:p>
        </p:txBody>
      </p:sp>
      <p:sp>
        <p:nvSpPr>
          <p:cNvPr id="6164" name="Text Box 60"/>
          <p:cNvSpPr txBox="1">
            <a:spLocks noChangeArrowheads="1"/>
          </p:cNvSpPr>
          <p:nvPr/>
        </p:nvSpPr>
        <p:spPr bwMode="auto">
          <a:xfrm>
            <a:off x="1779588" y="3352800"/>
            <a:ext cx="162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accent2"/>
                </a:solidFill>
              </a:rPr>
              <a:t>cross edge</a:t>
            </a:r>
          </a:p>
        </p:txBody>
      </p:sp>
      <p:sp>
        <p:nvSpPr>
          <p:cNvPr id="6165" name="Oval 61"/>
          <p:cNvSpPr>
            <a:spLocks noChangeAspect="1" noChangeArrowheads="1"/>
          </p:cNvSpPr>
          <p:nvPr/>
        </p:nvSpPr>
        <p:spPr bwMode="auto">
          <a:xfrm>
            <a:off x="1001713" y="2117725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6166" name="Text Box 62"/>
          <p:cNvSpPr txBox="1">
            <a:spLocks noChangeArrowheads="1"/>
          </p:cNvSpPr>
          <p:nvPr/>
        </p:nvSpPr>
        <p:spPr bwMode="auto">
          <a:xfrm>
            <a:off x="1812925" y="2071688"/>
            <a:ext cx="1973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2"/>
                </a:solidFill>
              </a:rPr>
              <a:t>visited vertex</a:t>
            </a:r>
          </a:p>
        </p:txBody>
      </p:sp>
      <p:sp>
        <p:nvSpPr>
          <p:cNvPr id="6167" name="Oval 63"/>
          <p:cNvSpPr>
            <a:spLocks noChangeAspect="1" noChangeArrowheads="1"/>
          </p:cNvSpPr>
          <p:nvPr/>
        </p:nvSpPr>
        <p:spPr bwMode="auto">
          <a:xfrm>
            <a:off x="1001713" y="1689100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6168" name="Text Box 64"/>
          <p:cNvSpPr txBox="1">
            <a:spLocks noChangeArrowheads="1"/>
          </p:cNvSpPr>
          <p:nvPr/>
        </p:nvSpPr>
        <p:spPr bwMode="auto">
          <a:xfrm>
            <a:off x="1812925" y="1644650"/>
            <a:ext cx="2606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unexplored vertex</a:t>
            </a:r>
          </a:p>
        </p:txBody>
      </p:sp>
      <p:sp>
        <p:nvSpPr>
          <p:cNvPr id="6169" name="Text Box 65"/>
          <p:cNvSpPr txBox="1">
            <a:spLocks noChangeArrowheads="1"/>
          </p:cNvSpPr>
          <p:nvPr/>
        </p:nvSpPr>
        <p:spPr bwMode="auto">
          <a:xfrm>
            <a:off x="1812925" y="2498725"/>
            <a:ext cx="242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unexplored edge</a:t>
            </a:r>
          </a:p>
        </p:txBody>
      </p:sp>
      <p:grpSp>
        <p:nvGrpSpPr>
          <p:cNvPr id="6170" name="Group 73"/>
          <p:cNvGrpSpPr>
            <a:grpSpLocks/>
          </p:cNvGrpSpPr>
          <p:nvPr/>
        </p:nvGrpSpPr>
        <p:grpSpPr bwMode="auto">
          <a:xfrm>
            <a:off x="746125" y="2728913"/>
            <a:ext cx="877888" cy="852487"/>
            <a:chOff x="432" y="1691"/>
            <a:chExt cx="937" cy="537"/>
          </a:xfrm>
        </p:grpSpPr>
        <p:sp>
          <p:nvSpPr>
            <p:cNvPr id="6217" name="Line 57"/>
            <p:cNvSpPr>
              <a:spLocks noChangeShapeType="1"/>
            </p:cNvSpPr>
            <p:nvPr/>
          </p:nvSpPr>
          <p:spPr bwMode="auto">
            <a:xfrm>
              <a:off x="432" y="1959"/>
              <a:ext cx="937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18" name="Line 59"/>
            <p:cNvSpPr>
              <a:spLocks noChangeShapeType="1"/>
            </p:cNvSpPr>
            <p:nvPr/>
          </p:nvSpPr>
          <p:spPr bwMode="auto">
            <a:xfrm>
              <a:off x="432" y="2228"/>
              <a:ext cx="93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19" name="Line 67"/>
            <p:cNvSpPr>
              <a:spLocks noChangeShapeType="1"/>
            </p:cNvSpPr>
            <p:nvPr/>
          </p:nvSpPr>
          <p:spPr bwMode="auto">
            <a:xfrm>
              <a:off x="432" y="1691"/>
              <a:ext cx="9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171" name="AutoShape 75"/>
          <p:cNvSpPr>
            <a:spLocks noChangeArrowheads="1"/>
          </p:cNvSpPr>
          <p:nvPr/>
        </p:nvSpPr>
        <p:spPr bwMode="auto">
          <a:xfrm rot="5400000">
            <a:off x="6759576" y="3643312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72" name="AutoShape 76"/>
          <p:cNvSpPr>
            <a:spLocks noChangeArrowheads="1"/>
          </p:cNvSpPr>
          <p:nvPr/>
        </p:nvSpPr>
        <p:spPr bwMode="auto">
          <a:xfrm rot="8100000" flipH="1" flipV="1">
            <a:off x="4205288" y="3629025"/>
            <a:ext cx="1243012" cy="333375"/>
          </a:xfrm>
          <a:prstGeom prst="rightArrow">
            <a:avLst>
              <a:gd name="adj1" fmla="val 50000"/>
              <a:gd name="adj2" fmla="val 9321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73" name="Text Box 78"/>
          <p:cNvSpPr txBox="1">
            <a:spLocks noChangeArrowheads="1"/>
          </p:cNvSpPr>
          <p:nvPr/>
        </p:nvSpPr>
        <p:spPr bwMode="auto">
          <a:xfrm>
            <a:off x="1219200" y="4022725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charset="0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charset="0"/>
              </a:rPr>
              <a:t>0</a:t>
            </a:r>
          </a:p>
        </p:txBody>
      </p:sp>
      <p:sp>
        <p:nvSpPr>
          <p:cNvPr id="6174" name="Text Box 82"/>
          <p:cNvSpPr txBox="1">
            <a:spLocks noChangeArrowheads="1"/>
          </p:cNvSpPr>
          <p:nvPr/>
        </p:nvSpPr>
        <p:spPr bwMode="auto">
          <a:xfrm>
            <a:off x="609600" y="4746625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charset="0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charset="0"/>
              </a:rPr>
              <a:t>1</a:t>
            </a:r>
          </a:p>
        </p:txBody>
      </p:sp>
      <p:cxnSp>
        <p:nvCxnSpPr>
          <p:cNvPr id="6175" name="AutoShape 83"/>
          <p:cNvCxnSpPr>
            <a:cxnSpLocks noChangeAspect="1" noChangeShapeType="1"/>
            <a:stCxn id="6151" idx="6"/>
            <a:endCxn id="6160" idx="2"/>
          </p:cNvCxnSpPr>
          <p:nvPr/>
        </p:nvCxnSpPr>
        <p:spPr bwMode="auto">
          <a:xfrm>
            <a:off x="2928938" y="5180013"/>
            <a:ext cx="8366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76" name="Oval 84"/>
          <p:cNvSpPr>
            <a:spLocks noChangeAspect="1" noChangeArrowheads="1"/>
          </p:cNvSpPr>
          <p:nvPr/>
        </p:nvSpPr>
        <p:spPr bwMode="auto">
          <a:xfrm>
            <a:off x="3165475" y="572928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F</a:t>
            </a:r>
          </a:p>
        </p:txBody>
      </p:sp>
      <p:cxnSp>
        <p:nvCxnSpPr>
          <p:cNvPr id="6177" name="AutoShape 85"/>
          <p:cNvCxnSpPr>
            <a:cxnSpLocks noChangeAspect="1" noChangeShapeType="1"/>
            <a:stCxn id="6151" idx="5"/>
            <a:endCxn id="6176" idx="1"/>
          </p:cNvCxnSpPr>
          <p:nvPr/>
        </p:nvCxnSpPr>
        <p:spPr bwMode="auto">
          <a:xfrm>
            <a:off x="2867025" y="5319713"/>
            <a:ext cx="350838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78" name="Group 106"/>
          <p:cNvGrpSpPr>
            <a:grpSpLocks/>
          </p:cNvGrpSpPr>
          <p:nvPr/>
        </p:nvGrpSpPr>
        <p:grpSpPr bwMode="auto">
          <a:xfrm>
            <a:off x="5191125" y="1289050"/>
            <a:ext cx="3533775" cy="2073275"/>
            <a:chOff x="3264" y="812"/>
            <a:chExt cx="2226" cy="1306"/>
          </a:xfrm>
        </p:grpSpPr>
        <p:sp>
          <p:nvSpPr>
            <p:cNvPr id="6198" name="AutoShape 87"/>
            <p:cNvSpPr>
              <a:spLocks noChangeArrowheads="1"/>
            </p:cNvSpPr>
            <p:nvPr/>
          </p:nvSpPr>
          <p:spPr bwMode="auto">
            <a:xfrm>
              <a:off x="3580" y="1387"/>
              <a:ext cx="1294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6199" name="AutoShape 88"/>
            <p:cNvSpPr>
              <a:spLocks noChangeArrowheads="1"/>
            </p:cNvSpPr>
            <p:nvPr/>
          </p:nvSpPr>
          <p:spPr bwMode="auto">
            <a:xfrm>
              <a:off x="3961" y="926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6200" name="Oval 89"/>
            <p:cNvSpPr>
              <a:spLocks noChangeAspect="1" noChangeArrowheads="1"/>
            </p:cNvSpPr>
            <p:nvPr/>
          </p:nvSpPr>
          <p:spPr bwMode="auto">
            <a:xfrm>
              <a:off x="4489" y="142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sp>
          <p:nvSpPr>
            <p:cNvPr id="6201" name="Oval 90"/>
            <p:cNvSpPr>
              <a:spLocks noChangeAspect="1" noChangeArrowheads="1"/>
            </p:cNvSpPr>
            <p:nvPr/>
          </p:nvSpPr>
          <p:spPr bwMode="auto">
            <a:xfrm>
              <a:off x="3720" y="142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6202" name="Oval 91"/>
            <p:cNvSpPr>
              <a:spLocks noChangeAspect="1" noChangeArrowheads="1"/>
            </p:cNvSpPr>
            <p:nvPr/>
          </p:nvSpPr>
          <p:spPr bwMode="auto">
            <a:xfrm>
              <a:off x="4116" y="96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6203" name="Oval 92"/>
            <p:cNvSpPr>
              <a:spLocks noChangeAspect="1" noChangeArrowheads="1"/>
            </p:cNvSpPr>
            <p:nvPr/>
          </p:nvSpPr>
          <p:spPr bwMode="auto">
            <a:xfrm>
              <a:off x="4104" y="1887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6204" name="AutoShape 93"/>
            <p:cNvCxnSpPr>
              <a:cxnSpLocks noChangeAspect="1" noChangeShapeType="1"/>
              <a:stCxn id="6202" idx="3"/>
              <a:endCxn id="6201" idx="7"/>
            </p:cNvCxnSpPr>
            <p:nvPr/>
          </p:nvCxnSpPr>
          <p:spPr bwMode="auto">
            <a:xfrm flipH="1">
              <a:off x="3917" y="1174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05" name="AutoShape 94"/>
            <p:cNvCxnSpPr>
              <a:cxnSpLocks noChangeAspect="1" noChangeShapeType="1"/>
              <a:stCxn id="6203" idx="1"/>
              <a:endCxn id="6201" idx="5"/>
            </p:cNvCxnSpPr>
            <p:nvPr/>
          </p:nvCxnSpPr>
          <p:spPr bwMode="auto">
            <a:xfrm flipH="1" flipV="1">
              <a:off x="3917" y="1635"/>
              <a:ext cx="220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06" name="AutoShape 95"/>
            <p:cNvCxnSpPr>
              <a:cxnSpLocks noChangeAspect="1" noChangeShapeType="1"/>
              <a:stCxn id="6203" idx="7"/>
              <a:endCxn id="6200" idx="3"/>
            </p:cNvCxnSpPr>
            <p:nvPr/>
          </p:nvCxnSpPr>
          <p:spPr bwMode="auto">
            <a:xfrm flipV="1">
              <a:off x="4301" y="1635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07" name="AutoShape 96"/>
            <p:cNvCxnSpPr>
              <a:cxnSpLocks noChangeAspect="1" noChangeShapeType="1"/>
              <a:stCxn id="6202" idx="5"/>
              <a:endCxn id="6200" idx="1"/>
            </p:cNvCxnSpPr>
            <p:nvPr/>
          </p:nvCxnSpPr>
          <p:spPr bwMode="auto">
            <a:xfrm>
              <a:off x="4313" y="1174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08" name="AutoShape 97"/>
            <p:cNvCxnSpPr>
              <a:cxnSpLocks noChangeAspect="1" noChangeShapeType="1"/>
              <a:stCxn id="6201" idx="6"/>
              <a:endCxn id="6200" idx="2"/>
            </p:cNvCxnSpPr>
            <p:nvPr/>
          </p:nvCxnSpPr>
          <p:spPr bwMode="auto">
            <a:xfrm>
              <a:off x="3962" y="1541"/>
              <a:ext cx="514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09" name="Oval 98"/>
            <p:cNvSpPr>
              <a:spLocks noChangeAspect="1" noChangeArrowheads="1"/>
            </p:cNvSpPr>
            <p:nvPr/>
          </p:nvSpPr>
          <p:spPr bwMode="auto">
            <a:xfrm>
              <a:off x="5259" y="1426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cxnSp>
          <p:nvCxnSpPr>
            <p:cNvPr id="6210" name="AutoShape 99"/>
            <p:cNvCxnSpPr>
              <a:cxnSpLocks noChangeAspect="1" noChangeShapeType="1"/>
              <a:stCxn id="6215" idx="7"/>
              <a:endCxn id="6209" idx="3"/>
            </p:cNvCxnSpPr>
            <p:nvPr/>
          </p:nvCxnSpPr>
          <p:spPr bwMode="auto">
            <a:xfrm flipV="1">
              <a:off x="5071" y="1629"/>
              <a:ext cx="221" cy="28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11" name="AutoShape 100"/>
            <p:cNvCxnSpPr>
              <a:cxnSpLocks noChangeAspect="1" noChangeShapeType="1"/>
              <a:stCxn id="6209" idx="1"/>
              <a:endCxn id="6202" idx="6"/>
            </p:cNvCxnSpPr>
            <p:nvPr/>
          </p:nvCxnSpPr>
          <p:spPr bwMode="auto">
            <a:xfrm flipH="1" flipV="1">
              <a:off x="4358" y="1080"/>
              <a:ext cx="934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12" name="Text Box 101"/>
            <p:cNvSpPr txBox="1">
              <a:spLocks noChangeArrowheads="1"/>
            </p:cNvSpPr>
            <p:nvPr/>
          </p:nvSpPr>
          <p:spPr bwMode="auto">
            <a:xfrm>
              <a:off x="3648" y="81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6213" name="Text Box 102"/>
            <p:cNvSpPr txBox="1">
              <a:spLocks noChangeArrowheads="1"/>
            </p:cNvSpPr>
            <p:nvPr/>
          </p:nvSpPr>
          <p:spPr bwMode="auto">
            <a:xfrm>
              <a:off x="3264" y="1268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cxnSp>
          <p:nvCxnSpPr>
            <p:cNvPr id="6214" name="AutoShape 103"/>
            <p:cNvCxnSpPr>
              <a:cxnSpLocks noChangeAspect="1" noChangeShapeType="1"/>
              <a:stCxn id="6200" idx="6"/>
              <a:endCxn id="6209" idx="2"/>
            </p:cNvCxnSpPr>
            <p:nvPr/>
          </p:nvCxnSpPr>
          <p:spPr bwMode="auto">
            <a:xfrm>
              <a:off x="4731" y="1541"/>
              <a:ext cx="52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15" name="Oval 104"/>
            <p:cNvSpPr>
              <a:spLocks noChangeAspect="1" noChangeArrowheads="1"/>
            </p:cNvSpPr>
            <p:nvPr/>
          </p:nvSpPr>
          <p:spPr bwMode="auto">
            <a:xfrm>
              <a:off x="4874" y="1887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F</a:t>
              </a:r>
            </a:p>
          </p:txBody>
        </p:sp>
        <p:cxnSp>
          <p:nvCxnSpPr>
            <p:cNvPr id="6216" name="AutoShape 105"/>
            <p:cNvCxnSpPr>
              <a:cxnSpLocks noChangeAspect="1" noChangeShapeType="1"/>
              <a:stCxn id="6200" idx="5"/>
              <a:endCxn id="6215" idx="1"/>
            </p:cNvCxnSpPr>
            <p:nvPr/>
          </p:nvCxnSpPr>
          <p:spPr bwMode="auto">
            <a:xfrm>
              <a:off x="4686" y="1635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79" name="AutoShape 108"/>
          <p:cNvSpPr>
            <a:spLocks noChangeArrowheads="1"/>
          </p:cNvSpPr>
          <p:nvPr/>
        </p:nvSpPr>
        <p:spPr bwMode="auto">
          <a:xfrm>
            <a:off x="5691188" y="4935538"/>
            <a:ext cx="3148012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80" name="AutoShape 109"/>
          <p:cNvSpPr>
            <a:spLocks noChangeArrowheads="1"/>
          </p:cNvSpPr>
          <p:nvPr/>
        </p:nvSpPr>
        <p:spPr bwMode="auto">
          <a:xfrm>
            <a:off x="6296025" y="4203700"/>
            <a:ext cx="827088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81" name="Oval 110"/>
          <p:cNvSpPr>
            <a:spLocks noChangeAspect="1" noChangeArrowheads="1"/>
          </p:cNvSpPr>
          <p:nvPr/>
        </p:nvSpPr>
        <p:spPr bwMode="auto">
          <a:xfrm>
            <a:off x="7134225" y="4997450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C</a:t>
            </a:r>
          </a:p>
        </p:txBody>
      </p:sp>
      <p:sp>
        <p:nvSpPr>
          <p:cNvPr id="6182" name="Oval 111"/>
          <p:cNvSpPr>
            <a:spLocks noChangeAspect="1" noChangeArrowheads="1"/>
          </p:cNvSpPr>
          <p:nvPr/>
        </p:nvSpPr>
        <p:spPr bwMode="auto">
          <a:xfrm>
            <a:off x="5913438" y="4997450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6183" name="Oval 112"/>
          <p:cNvSpPr>
            <a:spLocks noChangeAspect="1" noChangeArrowheads="1"/>
          </p:cNvSpPr>
          <p:nvPr/>
        </p:nvSpPr>
        <p:spPr bwMode="auto">
          <a:xfrm>
            <a:off x="6542088" y="4265613"/>
            <a:ext cx="366712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6184" name="Oval 113"/>
          <p:cNvSpPr>
            <a:spLocks noChangeAspect="1" noChangeArrowheads="1"/>
          </p:cNvSpPr>
          <p:nvPr/>
        </p:nvSpPr>
        <p:spPr bwMode="auto">
          <a:xfrm>
            <a:off x="6523038" y="5729288"/>
            <a:ext cx="366712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E</a:t>
            </a:r>
          </a:p>
        </p:txBody>
      </p:sp>
      <p:cxnSp>
        <p:nvCxnSpPr>
          <p:cNvPr id="6185" name="AutoShape 114"/>
          <p:cNvCxnSpPr>
            <a:cxnSpLocks noChangeAspect="1" noChangeShapeType="1"/>
            <a:stCxn id="6183" idx="3"/>
            <a:endCxn id="6182" idx="7"/>
          </p:cNvCxnSpPr>
          <p:nvPr/>
        </p:nvCxnSpPr>
        <p:spPr bwMode="auto">
          <a:xfrm flipH="1">
            <a:off x="6226175" y="4597400"/>
            <a:ext cx="368300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6" name="AutoShape 115"/>
          <p:cNvCxnSpPr>
            <a:cxnSpLocks noChangeAspect="1" noChangeShapeType="1"/>
            <a:stCxn id="6184" idx="1"/>
            <a:endCxn id="6182" idx="5"/>
          </p:cNvCxnSpPr>
          <p:nvPr/>
        </p:nvCxnSpPr>
        <p:spPr bwMode="auto">
          <a:xfrm flipH="1" flipV="1">
            <a:off x="6226175" y="5329238"/>
            <a:ext cx="349250" cy="442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7" name="AutoShape 116"/>
          <p:cNvCxnSpPr>
            <a:cxnSpLocks noChangeAspect="1" noChangeShapeType="1"/>
            <a:stCxn id="6184" idx="7"/>
            <a:endCxn id="6181" idx="3"/>
          </p:cNvCxnSpPr>
          <p:nvPr/>
        </p:nvCxnSpPr>
        <p:spPr bwMode="auto">
          <a:xfrm flipV="1">
            <a:off x="6835775" y="5329238"/>
            <a:ext cx="350838" cy="442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8" name="AutoShape 117"/>
          <p:cNvCxnSpPr>
            <a:cxnSpLocks noChangeAspect="1" noChangeShapeType="1"/>
            <a:stCxn id="6183" idx="5"/>
            <a:endCxn id="6181" idx="1"/>
          </p:cNvCxnSpPr>
          <p:nvPr/>
        </p:nvCxnSpPr>
        <p:spPr bwMode="auto">
          <a:xfrm>
            <a:off x="6854825" y="4597400"/>
            <a:ext cx="331788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9" name="AutoShape 118"/>
          <p:cNvCxnSpPr>
            <a:cxnSpLocks noChangeAspect="1" noChangeShapeType="1"/>
            <a:stCxn id="6182" idx="6"/>
            <a:endCxn id="6181" idx="2"/>
          </p:cNvCxnSpPr>
          <p:nvPr/>
        </p:nvCxnSpPr>
        <p:spPr bwMode="auto">
          <a:xfrm>
            <a:off x="6297613" y="5180013"/>
            <a:ext cx="8159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90" name="Oval 119"/>
          <p:cNvSpPr>
            <a:spLocks noChangeAspect="1" noChangeArrowheads="1"/>
          </p:cNvSpPr>
          <p:nvPr/>
        </p:nvSpPr>
        <p:spPr bwMode="auto">
          <a:xfrm>
            <a:off x="8356600" y="4997450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D</a:t>
            </a:r>
          </a:p>
        </p:txBody>
      </p:sp>
      <p:cxnSp>
        <p:nvCxnSpPr>
          <p:cNvPr id="6191" name="AutoShape 120"/>
          <p:cNvCxnSpPr>
            <a:cxnSpLocks noChangeAspect="1" noChangeShapeType="1"/>
            <a:stCxn id="6196" idx="7"/>
            <a:endCxn id="6190" idx="3"/>
          </p:cNvCxnSpPr>
          <p:nvPr/>
        </p:nvCxnSpPr>
        <p:spPr bwMode="auto">
          <a:xfrm flipV="1">
            <a:off x="8058150" y="5329238"/>
            <a:ext cx="350838" cy="442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2" name="AutoShape 121"/>
          <p:cNvCxnSpPr>
            <a:cxnSpLocks noChangeAspect="1" noChangeShapeType="1"/>
            <a:stCxn id="6190" idx="1"/>
            <a:endCxn id="6183" idx="6"/>
          </p:cNvCxnSpPr>
          <p:nvPr/>
        </p:nvCxnSpPr>
        <p:spPr bwMode="auto">
          <a:xfrm flipH="1" flipV="1">
            <a:off x="6926263" y="4448175"/>
            <a:ext cx="1482725" cy="582613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93" name="Text Box 122"/>
          <p:cNvSpPr txBox="1">
            <a:spLocks noChangeArrowheads="1"/>
          </p:cNvSpPr>
          <p:nvPr/>
        </p:nvSpPr>
        <p:spPr bwMode="auto">
          <a:xfrm>
            <a:off x="5799138" y="4022725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charset="0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charset="0"/>
              </a:rPr>
              <a:t>0</a:t>
            </a:r>
          </a:p>
        </p:txBody>
      </p:sp>
      <p:sp>
        <p:nvSpPr>
          <p:cNvPr id="6194" name="Text Box 123"/>
          <p:cNvSpPr txBox="1">
            <a:spLocks noChangeArrowheads="1"/>
          </p:cNvSpPr>
          <p:nvPr/>
        </p:nvSpPr>
        <p:spPr bwMode="auto">
          <a:xfrm>
            <a:off x="5189538" y="4746625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charset="0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charset="0"/>
              </a:rPr>
              <a:t>1</a:t>
            </a:r>
          </a:p>
        </p:txBody>
      </p:sp>
      <p:cxnSp>
        <p:nvCxnSpPr>
          <p:cNvPr id="6195" name="AutoShape 124"/>
          <p:cNvCxnSpPr>
            <a:cxnSpLocks noChangeAspect="1" noChangeShapeType="1"/>
            <a:stCxn id="6181" idx="6"/>
            <a:endCxn id="6190" idx="2"/>
          </p:cNvCxnSpPr>
          <p:nvPr/>
        </p:nvCxnSpPr>
        <p:spPr bwMode="auto">
          <a:xfrm>
            <a:off x="7518400" y="5180013"/>
            <a:ext cx="81756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96" name="Oval 125"/>
          <p:cNvSpPr>
            <a:spLocks noChangeAspect="1" noChangeArrowheads="1"/>
          </p:cNvSpPr>
          <p:nvPr/>
        </p:nvSpPr>
        <p:spPr bwMode="auto">
          <a:xfrm>
            <a:off x="7745413" y="5729288"/>
            <a:ext cx="366712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F</a:t>
            </a:r>
          </a:p>
        </p:txBody>
      </p:sp>
      <p:cxnSp>
        <p:nvCxnSpPr>
          <p:cNvPr id="6197" name="AutoShape 126"/>
          <p:cNvCxnSpPr>
            <a:cxnSpLocks noChangeAspect="1" noChangeShapeType="1"/>
            <a:stCxn id="6181" idx="5"/>
            <a:endCxn id="6196" idx="1"/>
          </p:cNvCxnSpPr>
          <p:nvPr/>
        </p:nvCxnSpPr>
        <p:spPr bwMode="auto">
          <a:xfrm>
            <a:off x="7446963" y="5329238"/>
            <a:ext cx="350837" cy="442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321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6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nimBg="1"/>
      <p:bldP spid="6149" grpId="0" animBg="1"/>
      <p:bldP spid="6151" grpId="0" animBg="1"/>
      <p:bldP spid="6152" grpId="0" animBg="1"/>
      <p:bldP spid="6153" grpId="0" animBg="1"/>
      <p:bldP spid="6154" grpId="0" animBg="1"/>
      <p:bldP spid="6160" grpId="0" animBg="1"/>
      <p:bldP spid="6173" grpId="0"/>
      <p:bldP spid="6174" grpId="0"/>
      <p:bldP spid="6176" grpId="0" animBg="1"/>
      <p:bldP spid="6179" grpId="0" animBg="1"/>
      <p:bldP spid="6180" grpId="0" animBg="1"/>
      <p:bldP spid="6181" grpId="0" animBg="1"/>
      <p:bldP spid="6182" grpId="0" animBg="1"/>
      <p:bldP spid="6183" grpId="0" animBg="1"/>
      <p:bldP spid="6184" grpId="0" animBg="1"/>
      <p:bldP spid="6190" grpId="0" animBg="1"/>
      <p:bldP spid="6193" grpId="0"/>
      <p:bldP spid="6194" grpId="0"/>
      <p:bldP spid="619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Example (cont.)</a:t>
            </a:r>
          </a:p>
        </p:txBody>
      </p:sp>
      <p:sp>
        <p:nvSpPr>
          <p:cNvPr id="7173" name="AutoShape 1079"/>
          <p:cNvSpPr>
            <a:spLocks noChangeArrowheads="1"/>
          </p:cNvSpPr>
          <p:nvPr/>
        </p:nvSpPr>
        <p:spPr bwMode="auto">
          <a:xfrm rot="5400000">
            <a:off x="6710363" y="3757612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74" name="AutoShape 1080"/>
          <p:cNvSpPr>
            <a:spLocks noChangeArrowheads="1"/>
          </p:cNvSpPr>
          <p:nvPr/>
        </p:nvSpPr>
        <p:spPr bwMode="auto">
          <a:xfrm rot="8100000" flipH="1" flipV="1">
            <a:off x="4167188" y="3733800"/>
            <a:ext cx="1243012" cy="333375"/>
          </a:xfrm>
          <a:prstGeom prst="rightArrow">
            <a:avLst>
              <a:gd name="adj1" fmla="val 50000"/>
              <a:gd name="adj2" fmla="val 9321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75" name="AutoShape 1081"/>
          <p:cNvSpPr>
            <a:spLocks noChangeArrowheads="1"/>
          </p:cNvSpPr>
          <p:nvPr/>
        </p:nvSpPr>
        <p:spPr bwMode="auto">
          <a:xfrm rot="5400000">
            <a:off x="2290763" y="3757612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grpSp>
        <p:nvGrpSpPr>
          <p:cNvPr id="7176" name="Group 1101"/>
          <p:cNvGrpSpPr>
            <a:grpSpLocks/>
          </p:cNvGrpSpPr>
          <p:nvPr/>
        </p:nvGrpSpPr>
        <p:grpSpPr bwMode="auto">
          <a:xfrm>
            <a:off x="695325" y="1508125"/>
            <a:ext cx="3649663" cy="2073275"/>
            <a:chOff x="384" y="950"/>
            <a:chExt cx="2299" cy="1306"/>
          </a:xfrm>
        </p:grpSpPr>
        <p:sp>
          <p:nvSpPr>
            <p:cNvPr id="7243" name="AutoShape 1082"/>
            <p:cNvSpPr>
              <a:spLocks noChangeArrowheads="1"/>
            </p:cNvSpPr>
            <p:nvPr/>
          </p:nvSpPr>
          <p:spPr bwMode="auto">
            <a:xfrm>
              <a:off x="700" y="1525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44" name="AutoShape 1083"/>
            <p:cNvSpPr>
              <a:spLocks noChangeArrowheads="1"/>
            </p:cNvSpPr>
            <p:nvPr/>
          </p:nvSpPr>
          <p:spPr bwMode="auto">
            <a:xfrm>
              <a:off x="1081" y="1064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45" name="Oval 1084"/>
            <p:cNvSpPr>
              <a:spLocks noChangeAspect="1" noChangeArrowheads="1"/>
            </p:cNvSpPr>
            <p:nvPr/>
          </p:nvSpPr>
          <p:spPr bwMode="auto">
            <a:xfrm>
              <a:off x="1609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sp>
          <p:nvSpPr>
            <p:cNvPr id="7246" name="Oval 1085"/>
            <p:cNvSpPr>
              <a:spLocks noChangeAspect="1" noChangeArrowheads="1"/>
            </p:cNvSpPr>
            <p:nvPr/>
          </p:nvSpPr>
          <p:spPr bwMode="auto">
            <a:xfrm>
              <a:off x="840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7247" name="Oval 1086"/>
            <p:cNvSpPr>
              <a:spLocks noChangeAspect="1" noChangeArrowheads="1"/>
            </p:cNvSpPr>
            <p:nvPr/>
          </p:nvSpPr>
          <p:spPr bwMode="auto">
            <a:xfrm>
              <a:off x="1236" y="1103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7248" name="Oval 1087"/>
            <p:cNvSpPr>
              <a:spLocks noChangeAspect="1" noChangeArrowheads="1"/>
            </p:cNvSpPr>
            <p:nvPr/>
          </p:nvSpPr>
          <p:spPr bwMode="auto">
            <a:xfrm>
              <a:off x="1224" y="2025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7249" name="AutoShape 1088"/>
            <p:cNvCxnSpPr>
              <a:cxnSpLocks noChangeAspect="1" noChangeShapeType="1"/>
              <a:stCxn id="7247" idx="3"/>
              <a:endCxn id="7246" idx="7"/>
            </p:cNvCxnSpPr>
            <p:nvPr/>
          </p:nvCxnSpPr>
          <p:spPr bwMode="auto">
            <a:xfrm flipH="1">
              <a:off x="1037" y="1312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0" name="AutoShape 1089"/>
            <p:cNvCxnSpPr>
              <a:cxnSpLocks noChangeAspect="1" noChangeShapeType="1"/>
              <a:stCxn id="7248" idx="1"/>
              <a:endCxn id="7246" idx="5"/>
            </p:cNvCxnSpPr>
            <p:nvPr/>
          </p:nvCxnSpPr>
          <p:spPr bwMode="auto">
            <a:xfrm flipH="1" flipV="1">
              <a:off x="1037" y="1773"/>
              <a:ext cx="220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1" name="AutoShape 1090"/>
            <p:cNvCxnSpPr>
              <a:cxnSpLocks noChangeAspect="1" noChangeShapeType="1"/>
              <a:stCxn id="7248" idx="7"/>
              <a:endCxn id="7245" idx="3"/>
            </p:cNvCxnSpPr>
            <p:nvPr/>
          </p:nvCxnSpPr>
          <p:spPr bwMode="auto">
            <a:xfrm flipV="1">
              <a:off x="1421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2" name="AutoShape 1091"/>
            <p:cNvCxnSpPr>
              <a:cxnSpLocks noChangeAspect="1" noChangeShapeType="1"/>
              <a:stCxn id="7247" idx="5"/>
              <a:endCxn id="7245" idx="1"/>
            </p:cNvCxnSpPr>
            <p:nvPr/>
          </p:nvCxnSpPr>
          <p:spPr bwMode="auto">
            <a:xfrm>
              <a:off x="1433" y="1312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3" name="AutoShape 1092"/>
            <p:cNvCxnSpPr>
              <a:cxnSpLocks noChangeAspect="1" noChangeShapeType="1"/>
              <a:stCxn id="7246" idx="6"/>
              <a:endCxn id="7245" idx="2"/>
            </p:cNvCxnSpPr>
            <p:nvPr/>
          </p:nvCxnSpPr>
          <p:spPr bwMode="auto">
            <a:xfrm>
              <a:off x="1082" y="1679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54" name="Oval 1093"/>
            <p:cNvSpPr>
              <a:spLocks noChangeAspect="1" noChangeArrowheads="1"/>
            </p:cNvSpPr>
            <p:nvPr/>
          </p:nvSpPr>
          <p:spPr bwMode="auto">
            <a:xfrm>
              <a:off x="2379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cxnSp>
          <p:nvCxnSpPr>
            <p:cNvPr id="7255" name="AutoShape 1094"/>
            <p:cNvCxnSpPr>
              <a:cxnSpLocks noChangeAspect="1" noChangeShapeType="1"/>
              <a:stCxn id="7260" idx="7"/>
              <a:endCxn id="7254" idx="3"/>
            </p:cNvCxnSpPr>
            <p:nvPr/>
          </p:nvCxnSpPr>
          <p:spPr bwMode="auto">
            <a:xfrm flipV="1">
              <a:off x="2191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6" name="AutoShape 1095"/>
            <p:cNvCxnSpPr>
              <a:cxnSpLocks noChangeAspect="1" noChangeShapeType="1"/>
              <a:stCxn id="7254" idx="1"/>
              <a:endCxn id="7247" idx="6"/>
            </p:cNvCxnSpPr>
            <p:nvPr/>
          </p:nvCxnSpPr>
          <p:spPr bwMode="auto">
            <a:xfrm flipH="1" flipV="1">
              <a:off x="1478" y="1218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57" name="Text Box 1096"/>
            <p:cNvSpPr txBox="1">
              <a:spLocks noChangeArrowheads="1"/>
            </p:cNvSpPr>
            <p:nvPr/>
          </p:nvSpPr>
          <p:spPr bwMode="auto">
            <a:xfrm>
              <a:off x="768" y="950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7258" name="Text Box 1097"/>
            <p:cNvSpPr txBox="1">
              <a:spLocks noChangeArrowheads="1"/>
            </p:cNvSpPr>
            <p:nvPr/>
          </p:nvSpPr>
          <p:spPr bwMode="auto">
            <a:xfrm>
              <a:off x="384" y="140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cxnSp>
          <p:nvCxnSpPr>
            <p:cNvPr id="7259" name="AutoShape 1098"/>
            <p:cNvCxnSpPr>
              <a:cxnSpLocks noChangeAspect="1" noChangeShapeType="1"/>
              <a:stCxn id="7245" idx="6"/>
              <a:endCxn id="7254" idx="2"/>
            </p:cNvCxnSpPr>
            <p:nvPr/>
          </p:nvCxnSpPr>
          <p:spPr bwMode="auto">
            <a:xfrm>
              <a:off x="1851" y="1679"/>
              <a:ext cx="51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60" name="Oval 1099"/>
            <p:cNvSpPr>
              <a:spLocks noChangeAspect="1" noChangeArrowheads="1"/>
            </p:cNvSpPr>
            <p:nvPr/>
          </p:nvSpPr>
          <p:spPr bwMode="auto">
            <a:xfrm>
              <a:off x="1994" y="2025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F</a:t>
              </a:r>
            </a:p>
          </p:txBody>
        </p:sp>
        <p:cxnSp>
          <p:nvCxnSpPr>
            <p:cNvPr id="7261" name="AutoShape 1100"/>
            <p:cNvCxnSpPr>
              <a:cxnSpLocks noChangeAspect="1" noChangeShapeType="1"/>
              <a:stCxn id="7245" idx="5"/>
              <a:endCxn id="7260" idx="1"/>
            </p:cNvCxnSpPr>
            <p:nvPr/>
          </p:nvCxnSpPr>
          <p:spPr bwMode="auto">
            <a:xfrm>
              <a:off x="1806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177" name="Group 1125"/>
          <p:cNvGrpSpPr>
            <a:grpSpLocks/>
          </p:cNvGrpSpPr>
          <p:nvPr/>
        </p:nvGrpSpPr>
        <p:grpSpPr bwMode="auto">
          <a:xfrm>
            <a:off x="695325" y="4151313"/>
            <a:ext cx="3649663" cy="2130425"/>
            <a:chOff x="438" y="2616"/>
            <a:chExt cx="2299" cy="1342"/>
          </a:xfrm>
        </p:grpSpPr>
        <p:sp>
          <p:nvSpPr>
            <p:cNvPr id="7222" name="AutoShape 1123"/>
            <p:cNvSpPr>
              <a:spLocks noChangeArrowheads="1"/>
            </p:cNvSpPr>
            <p:nvPr/>
          </p:nvSpPr>
          <p:spPr bwMode="auto">
            <a:xfrm>
              <a:off x="1129" y="3650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23" name="AutoShape 1103"/>
            <p:cNvSpPr>
              <a:spLocks noChangeArrowheads="1"/>
            </p:cNvSpPr>
            <p:nvPr/>
          </p:nvSpPr>
          <p:spPr bwMode="auto">
            <a:xfrm>
              <a:off x="754" y="3191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24" name="AutoShape 1104"/>
            <p:cNvSpPr>
              <a:spLocks noChangeArrowheads="1"/>
            </p:cNvSpPr>
            <p:nvPr/>
          </p:nvSpPr>
          <p:spPr bwMode="auto">
            <a:xfrm>
              <a:off x="1135" y="2730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25" name="Oval 1105"/>
            <p:cNvSpPr>
              <a:spLocks noChangeAspect="1" noChangeArrowheads="1"/>
            </p:cNvSpPr>
            <p:nvPr/>
          </p:nvSpPr>
          <p:spPr bwMode="auto">
            <a:xfrm>
              <a:off x="1663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sp>
          <p:nvSpPr>
            <p:cNvPr id="7226" name="Oval 1106"/>
            <p:cNvSpPr>
              <a:spLocks noChangeAspect="1" noChangeArrowheads="1"/>
            </p:cNvSpPr>
            <p:nvPr/>
          </p:nvSpPr>
          <p:spPr bwMode="auto">
            <a:xfrm>
              <a:off x="894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7227" name="Oval 1107"/>
            <p:cNvSpPr>
              <a:spLocks noChangeAspect="1" noChangeArrowheads="1"/>
            </p:cNvSpPr>
            <p:nvPr/>
          </p:nvSpPr>
          <p:spPr bwMode="auto">
            <a:xfrm>
              <a:off x="1290" y="276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7228" name="Oval 1108"/>
            <p:cNvSpPr>
              <a:spLocks noChangeAspect="1" noChangeArrowheads="1"/>
            </p:cNvSpPr>
            <p:nvPr/>
          </p:nvSpPr>
          <p:spPr bwMode="auto">
            <a:xfrm>
              <a:off x="1278" y="369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7229" name="AutoShape 1109"/>
            <p:cNvCxnSpPr>
              <a:cxnSpLocks noChangeAspect="1" noChangeShapeType="1"/>
              <a:stCxn id="7227" idx="3"/>
              <a:endCxn id="7226" idx="7"/>
            </p:cNvCxnSpPr>
            <p:nvPr/>
          </p:nvCxnSpPr>
          <p:spPr bwMode="auto">
            <a:xfrm flipH="1">
              <a:off x="1091" y="2978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0" name="AutoShape 1110"/>
            <p:cNvCxnSpPr>
              <a:cxnSpLocks noChangeAspect="1" noChangeShapeType="1"/>
              <a:stCxn id="7228" idx="1"/>
              <a:endCxn id="7226" idx="5"/>
            </p:cNvCxnSpPr>
            <p:nvPr/>
          </p:nvCxnSpPr>
          <p:spPr bwMode="auto">
            <a:xfrm flipH="1" flipV="1">
              <a:off x="1091" y="3439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1" name="AutoShape 1111"/>
            <p:cNvCxnSpPr>
              <a:cxnSpLocks noChangeAspect="1" noChangeShapeType="1"/>
              <a:stCxn id="7228" idx="7"/>
              <a:endCxn id="7225" idx="3"/>
            </p:cNvCxnSpPr>
            <p:nvPr/>
          </p:nvCxnSpPr>
          <p:spPr bwMode="auto">
            <a:xfrm flipV="1">
              <a:off x="1475" y="3439"/>
              <a:ext cx="221" cy="2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2" name="AutoShape 1112"/>
            <p:cNvCxnSpPr>
              <a:cxnSpLocks noChangeAspect="1" noChangeShapeType="1"/>
              <a:stCxn id="7227" idx="5"/>
              <a:endCxn id="7225" idx="1"/>
            </p:cNvCxnSpPr>
            <p:nvPr/>
          </p:nvCxnSpPr>
          <p:spPr bwMode="auto">
            <a:xfrm>
              <a:off x="1487" y="2978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3" name="AutoShape 1113"/>
            <p:cNvCxnSpPr>
              <a:cxnSpLocks noChangeAspect="1" noChangeShapeType="1"/>
              <a:stCxn id="7226" idx="6"/>
              <a:endCxn id="7225" idx="2"/>
            </p:cNvCxnSpPr>
            <p:nvPr/>
          </p:nvCxnSpPr>
          <p:spPr bwMode="auto">
            <a:xfrm>
              <a:off x="1136" y="3345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34" name="Oval 1114"/>
            <p:cNvSpPr>
              <a:spLocks noChangeAspect="1" noChangeArrowheads="1"/>
            </p:cNvSpPr>
            <p:nvPr/>
          </p:nvSpPr>
          <p:spPr bwMode="auto">
            <a:xfrm>
              <a:off x="2433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cxnSp>
          <p:nvCxnSpPr>
            <p:cNvPr id="7235" name="AutoShape 1115"/>
            <p:cNvCxnSpPr>
              <a:cxnSpLocks noChangeAspect="1" noChangeShapeType="1"/>
              <a:stCxn id="7240" idx="7"/>
              <a:endCxn id="7234" idx="3"/>
            </p:cNvCxnSpPr>
            <p:nvPr/>
          </p:nvCxnSpPr>
          <p:spPr bwMode="auto">
            <a:xfrm flipV="1">
              <a:off x="2245" y="3439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6" name="AutoShape 1116"/>
            <p:cNvCxnSpPr>
              <a:cxnSpLocks noChangeAspect="1" noChangeShapeType="1"/>
              <a:stCxn id="7234" idx="1"/>
              <a:endCxn id="7227" idx="6"/>
            </p:cNvCxnSpPr>
            <p:nvPr/>
          </p:nvCxnSpPr>
          <p:spPr bwMode="auto">
            <a:xfrm flipH="1" flipV="1">
              <a:off x="1532" y="2884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37" name="Text Box 1117"/>
            <p:cNvSpPr txBox="1">
              <a:spLocks noChangeArrowheads="1"/>
            </p:cNvSpPr>
            <p:nvPr/>
          </p:nvSpPr>
          <p:spPr bwMode="auto">
            <a:xfrm>
              <a:off x="822" y="261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7238" name="Text Box 1118"/>
            <p:cNvSpPr txBox="1">
              <a:spLocks noChangeArrowheads="1"/>
            </p:cNvSpPr>
            <p:nvPr/>
          </p:nvSpPr>
          <p:spPr bwMode="auto">
            <a:xfrm>
              <a:off x="438" y="307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cxnSp>
          <p:nvCxnSpPr>
            <p:cNvPr id="7239" name="AutoShape 1119"/>
            <p:cNvCxnSpPr>
              <a:cxnSpLocks noChangeAspect="1" noChangeShapeType="1"/>
              <a:stCxn id="7225" idx="6"/>
              <a:endCxn id="7234" idx="2"/>
            </p:cNvCxnSpPr>
            <p:nvPr/>
          </p:nvCxnSpPr>
          <p:spPr bwMode="auto">
            <a:xfrm>
              <a:off x="1905" y="3345"/>
              <a:ext cx="51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40" name="Oval 1120"/>
            <p:cNvSpPr>
              <a:spLocks noChangeAspect="1" noChangeArrowheads="1"/>
            </p:cNvSpPr>
            <p:nvPr/>
          </p:nvSpPr>
          <p:spPr bwMode="auto">
            <a:xfrm>
              <a:off x="2048" y="3691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F</a:t>
              </a:r>
            </a:p>
          </p:txBody>
        </p:sp>
        <p:cxnSp>
          <p:nvCxnSpPr>
            <p:cNvPr id="7241" name="AutoShape 1121"/>
            <p:cNvCxnSpPr>
              <a:cxnSpLocks noChangeAspect="1" noChangeShapeType="1"/>
              <a:stCxn id="7225" idx="5"/>
              <a:endCxn id="7240" idx="1"/>
            </p:cNvCxnSpPr>
            <p:nvPr/>
          </p:nvCxnSpPr>
          <p:spPr bwMode="auto">
            <a:xfrm>
              <a:off x="1860" y="3439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42" name="Text Box 1124"/>
            <p:cNvSpPr txBox="1">
              <a:spLocks noChangeArrowheads="1"/>
            </p:cNvSpPr>
            <p:nvPr/>
          </p:nvSpPr>
          <p:spPr bwMode="auto">
            <a:xfrm>
              <a:off x="810" y="352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7178" name="Group 1170"/>
          <p:cNvGrpSpPr>
            <a:grpSpLocks/>
          </p:cNvGrpSpPr>
          <p:nvPr/>
        </p:nvGrpSpPr>
        <p:grpSpPr bwMode="auto">
          <a:xfrm>
            <a:off x="5113338" y="1508125"/>
            <a:ext cx="3649662" cy="2130425"/>
            <a:chOff x="3072" y="950"/>
            <a:chExt cx="2299" cy="1342"/>
          </a:xfrm>
        </p:grpSpPr>
        <p:sp>
          <p:nvSpPr>
            <p:cNvPr id="7201" name="AutoShape 1127"/>
            <p:cNvSpPr>
              <a:spLocks noChangeArrowheads="1"/>
            </p:cNvSpPr>
            <p:nvPr/>
          </p:nvSpPr>
          <p:spPr bwMode="auto">
            <a:xfrm>
              <a:off x="3763" y="1984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02" name="AutoShape 1128"/>
            <p:cNvSpPr>
              <a:spLocks noChangeArrowheads="1"/>
            </p:cNvSpPr>
            <p:nvPr/>
          </p:nvSpPr>
          <p:spPr bwMode="auto">
            <a:xfrm>
              <a:off x="3388" y="1525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03" name="AutoShape 1129"/>
            <p:cNvSpPr>
              <a:spLocks noChangeArrowheads="1"/>
            </p:cNvSpPr>
            <p:nvPr/>
          </p:nvSpPr>
          <p:spPr bwMode="auto">
            <a:xfrm>
              <a:off x="3769" y="1064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04" name="Oval 1130"/>
            <p:cNvSpPr>
              <a:spLocks noChangeAspect="1" noChangeArrowheads="1"/>
            </p:cNvSpPr>
            <p:nvPr/>
          </p:nvSpPr>
          <p:spPr bwMode="auto">
            <a:xfrm>
              <a:off x="4297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sp>
          <p:nvSpPr>
            <p:cNvPr id="7205" name="Oval 1131"/>
            <p:cNvSpPr>
              <a:spLocks noChangeAspect="1" noChangeArrowheads="1"/>
            </p:cNvSpPr>
            <p:nvPr/>
          </p:nvSpPr>
          <p:spPr bwMode="auto">
            <a:xfrm>
              <a:off x="3528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7206" name="Oval 1132"/>
            <p:cNvSpPr>
              <a:spLocks noChangeAspect="1" noChangeArrowheads="1"/>
            </p:cNvSpPr>
            <p:nvPr/>
          </p:nvSpPr>
          <p:spPr bwMode="auto">
            <a:xfrm>
              <a:off x="3924" y="1103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7207" name="Oval 1133"/>
            <p:cNvSpPr>
              <a:spLocks noChangeAspect="1" noChangeArrowheads="1"/>
            </p:cNvSpPr>
            <p:nvPr/>
          </p:nvSpPr>
          <p:spPr bwMode="auto">
            <a:xfrm>
              <a:off x="3912" y="202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7208" name="AutoShape 1134"/>
            <p:cNvCxnSpPr>
              <a:cxnSpLocks noChangeAspect="1" noChangeShapeType="1"/>
              <a:stCxn id="7206" idx="3"/>
              <a:endCxn id="7205" idx="7"/>
            </p:cNvCxnSpPr>
            <p:nvPr/>
          </p:nvCxnSpPr>
          <p:spPr bwMode="auto">
            <a:xfrm flipH="1">
              <a:off x="3725" y="1312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09" name="AutoShape 1135"/>
            <p:cNvCxnSpPr>
              <a:cxnSpLocks noChangeAspect="1" noChangeShapeType="1"/>
              <a:stCxn id="7207" idx="1"/>
              <a:endCxn id="7205" idx="5"/>
            </p:cNvCxnSpPr>
            <p:nvPr/>
          </p:nvCxnSpPr>
          <p:spPr bwMode="auto">
            <a:xfrm flipH="1" flipV="1">
              <a:off x="3725" y="1773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0" name="AutoShape 1136"/>
            <p:cNvCxnSpPr>
              <a:cxnSpLocks noChangeAspect="1" noChangeShapeType="1"/>
              <a:stCxn id="7207" idx="7"/>
              <a:endCxn id="7204" idx="3"/>
            </p:cNvCxnSpPr>
            <p:nvPr/>
          </p:nvCxnSpPr>
          <p:spPr bwMode="auto">
            <a:xfrm flipV="1">
              <a:off x="4109" y="1773"/>
              <a:ext cx="221" cy="2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1" name="AutoShape 1137"/>
            <p:cNvCxnSpPr>
              <a:cxnSpLocks noChangeAspect="1" noChangeShapeType="1"/>
              <a:stCxn id="7206" idx="5"/>
              <a:endCxn id="7204" idx="1"/>
            </p:cNvCxnSpPr>
            <p:nvPr/>
          </p:nvCxnSpPr>
          <p:spPr bwMode="auto">
            <a:xfrm>
              <a:off x="4121" y="1312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2" name="AutoShape 1138"/>
            <p:cNvCxnSpPr>
              <a:cxnSpLocks noChangeAspect="1" noChangeShapeType="1"/>
              <a:stCxn id="7205" idx="6"/>
              <a:endCxn id="7204" idx="2"/>
            </p:cNvCxnSpPr>
            <p:nvPr/>
          </p:nvCxnSpPr>
          <p:spPr bwMode="auto">
            <a:xfrm>
              <a:off x="3770" y="1679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13" name="Oval 1139"/>
            <p:cNvSpPr>
              <a:spLocks noChangeAspect="1" noChangeArrowheads="1"/>
            </p:cNvSpPr>
            <p:nvPr/>
          </p:nvSpPr>
          <p:spPr bwMode="auto">
            <a:xfrm>
              <a:off x="5067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cxnSp>
          <p:nvCxnSpPr>
            <p:cNvPr id="7214" name="AutoShape 1140"/>
            <p:cNvCxnSpPr>
              <a:cxnSpLocks noChangeAspect="1" noChangeShapeType="1"/>
              <a:stCxn id="7219" idx="7"/>
              <a:endCxn id="7213" idx="3"/>
            </p:cNvCxnSpPr>
            <p:nvPr/>
          </p:nvCxnSpPr>
          <p:spPr bwMode="auto">
            <a:xfrm flipV="1">
              <a:off x="4879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5" name="AutoShape 1141"/>
            <p:cNvCxnSpPr>
              <a:cxnSpLocks noChangeAspect="1" noChangeShapeType="1"/>
              <a:stCxn id="7213" idx="1"/>
              <a:endCxn id="7206" idx="6"/>
            </p:cNvCxnSpPr>
            <p:nvPr/>
          </p:nvCxnSpPr>
          <p:spPr bwMode="auto">
            <a:xfrm flipH="1" flipV="1">
              <a:off x="4166" y="1218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16" name="Text Box 1142"/>
            <p:cNvSpPr txBox="1">
              <a:spLocks noChangeArrowheads="1"/>
            </p:cNvSpPr>
            <p:nvPr/>
          </p:nvSpPr>
          <p:spPr bwMode="auto">
            <a:xfrm>
              <a:off x="3456" y="950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7217" name="Text Box 1143"/>
            <p:cNvSpPr txBox="1">
              <a:spLocks noChangeArrowheads="1"/>
            </p:cNvSpPr>
            <p:nvPr/>
          </p:nvSpPr>
          <p:spPr bwMode="auto">
            <a:xfrm>
              <a:off x="3072" y="140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cxnSp>
          <p:nvCxnSpPr>
            <p:cNvPr id="7218" name="AutoShape 1144"/>
            <p:cNvCxnSpPr>
              <a:cxnSpLocks noChangeAspect="1" noChangeShapeType="1"/>
              <a:stCxn id="7204" idx="6"/>
              <a:endCxn id="7213" idx="2"/>
            </p:cNvCxnSpPr>
            <p:nvPr/>
          </p:nvCxnSpPr>
          <p:spPr bwMode="auto">
            <a:xfrm>
              <a:off x="4539" y="1679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19" name="Oval 1145"/>
            <p:cNvSpPr>
              <a:spLocks noChangeAspect="1" noChangeArrowheads="1"/>
            </p:cNvSpPr>
            <p:nvPr/>
          </p:nvSpPr>
          <p:spPr bwMode="auto">
            <a:xfrm>
              <a:off x="4682" y="2025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F</a:t>
              </a:r>
            </a:p>
          </p:txBody>
        </p:sp>
        <p:cxnSp>
          <p:nvCxnSpPr>
            <p:cNvPr id="7220" name="AutoShape 1146"/>
            <p:cNvCxnSpPr>
              <a:cxnSpLocks noChangeAspect="1" noChangeShapeType="1"/>
              <a:stCxn id="7204" idx="5"/>
              <a:endCxn id="7219" idx="1"/>
            </p:cNvCxnSpPr>
            <p:nvPr/>
          </p:nvCxnSpPr>
          <p:spPr bwMode="auto">
            <a:xfrm>
              <a:off x="4494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21" name="Text Box 1147"/>
            <p:cNvSpPr txBox="1">
              <a:spLocks noChangeArrowheads="1"/>
            </p:cNvSpPr>
            <p:nvPr/>
          </p:nvSpPr>
          <p:spPr bwMode="auto">
            <a:xfrm>
              <a:off x="3444" y="185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7179" name="Group 1171"/>
          <p:cNvGrpSpPr>
            <a:grpSpLocks/>
          </p:cNvGrpSpPr>
          <p:nvPr/>
        </p:nvGrpSpPr>
        <p:grpSpPr bwMode="auto">
          <a:xfrm>
            <a:off x="5113338" y="4151313"/>
            <a:ext cx="3649662" cy="2130425"/>
            <a:chOff x="3221" y="2615"/>
            <a:chExt cx="2299" cy="1342"/>
          </a:xfrm>
        </p:grpSpPr>
        <p:sp>
          <p:nvSpPr>
            <p:cNvPr id="7180" name="AutoShape 1148"/>
            <p:cNvSpPr>
              <a:spLocks noChangeArrowheads="1"/>
            </p:cNvSpPr>
            <p:nvPr/>
          </p:nvSpPr>
          <p:spPr bwMode="auto">
            <a:xfrm>
              <a:off x="3912" y="3649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181" name="AutoShape 1149"/>
            <p:cNvSpPr>
              <a:spLocks noChangeArrowheads="1"/>
            </p:cNvSpPr>
            <p:nvPr/>
          </p:nvSpPr>
          <p:spPr bwMode="auto">
            <a:xfrm>
              <a:off x="3537" y="3190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182" name="AutoShape 1150"/>
            <p:cNvSpPr>
              <a:spLocks noChangeArrowheads="1"/>
            </p:cNvSpPr>
            <p:nvPr/>
          </p:nvSpPr>
          <p:spPr bwMode="auto">
            <a:xfrm>
              <a:off x="3918" y="2729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183" name="Oval 1151"/>
            <p:cNvSpPr>
              <a:spLocks noChangeAspect="1" noChangeArrowheads="1"/>
            </p:cNvSpPr>
            <p:nvPr/>
          </p:nvSpPr>
          <p:spPr bwMode="auto">
            <a:xfrm>
              <a:off x="4446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sp>
          <p:nvSpPr>
            <p:cNvPr id="7184" name="Oval 1152"/>
            <p:cNvSpPr>
              <a:spLocks noChangeAspect="1" noChangeArrowheads="1"/>
            </p:cNvSpPr>
            <p:nvPr/>
          </p:nvSpPr>
          <p:spPr bwMode="auto">
            <a:xfrm>
              <a:off x="3677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7185" name="Oval 1153"/>
            <p:cNvSpPr>
              <a:spLocks noChangeAspect="1" noChangeArrowheads="1"/>
            </p:cNvSpPr>
            <p:nvPr/>
          </p:nvSpPr>
          <p:spPr bwMode="auto">
            <a:xfrm>
              <a:off x="4073" y="2768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7186" name="Oval 1154"/>
            <p:cNvSpPr>
              <a:spLocks noChangeAspect="1" noChangeArrowheads="1"/>
            </p:cNvSpPr>
            <p:nvPr/>
          </p:nvSpPr>
          <p:spPr bwMode="auto">
            <a:xfrm>
              <a:off x="4061" y="369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7187" name="AutoShape 1155"/>
            <p:cNvCxnSpPr>
              <a:cxnSpLocks noChangeAspect="1" noChangeShapeType="1"/>
              <a:stCxn id="7185" idx="3"/>
              <a:endCxn id="7184" idx="7"/>
            </p:cNvCxnSpPr>
            <p:nvPr/>
          </p:nvCxnSpPr>
          <p:spPr bwMode="auto">
            <a:xfrm flipH="1">
              <a:off x="3874" y="2977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8" name="AutoShape 1156"/>
            <p:cNvCxnSpPr>
              <a:cxnSpLocks noChangeAspect="1" noChangeShapeType="1"/>
              <a:stCxn id="7186" idx="1"/>
              <a:endCxn id="7184" idx="5"/>
            </p:cNvCxnSpPr>
            <p:nvPr/>
          </p:nvCxnSpPr>
          <p:spPr bwMode="auto">
            <a:xfrm flipH="1" flipV="1">
              <a:off x="3874" y="3438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9" name="AutoShape 1157"/>
            <p:cNvCxnSpPr>
              <a:cxnSpLocks noChangeAspect="1" noChangeShapeType="1"/>
              <a:stCxn id="7186" idx="7"/>
              <a:endCxn id="7183" idx="3"/>
            </p:cNvCxnSpPr>
            <p:nvPr/>
          </p:nvCxnSpPr>
          <p:spPr bwMode="auto">
            <a:xfrm flipV="1">
              <a:off x="4258" y="3438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0" name="AutoShape 1158"/>
            <p:cNvCxnSpPr>
              <a:cxnSpLocks noChangeAspect="1" noChangeShapeType="1"/>
              <a:stCxn id="7185" idx="5"/>
              <a:endCxn id="7183" idx="1"/>
            </p:cNvCxnSpPr>
            <p:nvPr/>
          </p:nvCxnSpPr>
          <p:spPr bwMode="auto">
            <a:xfrm>
              <a:off x="4270" y="2977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1" name="AutoShape 1159"/>
            <p:cNvCxnSpPr>
              <a:cxnSpLocks noChangeAspect="1" noChangeShapeType="1"/>
              <a:stCxn id="7184" idx="6"/>
              <a:endCxn id="7183" idx="2"/>
            </p:cNvCxnSpPr>
            <p:nvPr/>
          </p:nvCxnSpPr>
          <p:spPr bwMode="auto">
            <a:xfrm>
              <a:off x="3919" y="3344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2" name="Oval 1160"/>
            <p:cNvSpPr>
              <a:spLocks noChangeAspect="1" noChangeArrowheads="1"/>
            </p:cNvSpPr>
            <p:nvPr/>
          </p:nvSpPr>
          <p:spPr bwMode="auto">
            <a:xfrm>
              <a:off x="5216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cxnSp>
          <p:nvCxnSpPr>
            <p:cNvPr id="7193" name="AutoShape 1161"/>
            <p:cNvCxnSpPr>
              <a:cxnSpLocks noChangeAspect="1" noChangeShapeType="1"/>
              <a:stCxn id="7198" idx="7"/>
              <a:endCxn id="7192" idx="3"/>
            </p:cNvCxnSpPr>
            <p:nvPr/>
          </p:nvCxnSpPr>
          <p:spPr bwMode="auto">
            <a:xfrm flipV="1">
              <a:off x="5028" y="3438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4" name="AutoShape 1162"/>
            <p:cNvCxnSpPr>
              <a:cxnSpLocks noChangeAspect="1" noChangeShapeType="1"/>
              <a:stCxn id="7192" idx="1"/>
              <a:endCxn id="7185" idx="6"/>
            </p:cNvCxnSpPr>
            <p:nvPr/>
          </p:nvCxnSpPr>
          <p:spPr bwMode="auto">
            <a:xfrm flipH="1" flipV="1">
              <a:off x="4315" y="2883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5" name="Text Box 1163"/>
            <p:cNvSpPr txBox="1">
              <a:spLocks noChangeArrowheads="1"/>
            </p:cNvSpPr>
            <p:nvPr/>
          </p:nvSpPr>
          <p:spPr bwMode="auto">
            <a:xfrm>
              <a:off x="3605" y="2615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7196" name="Text Box 1164"/>
            <p:cNvSpPr txBox="1">
              <a:spLocks noChangeArrowheads="1"/>
            </p:cNvSpPr>
            <p:nvPr/>
          </p:nvSpPr>
          <p:spPr bwMode="auto">
            <a:xfrm>
              <a:off x="3221" y="3071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cxnSp>
          <p:nvCxnSpPr>
            <p:cNvPr id="7197" name="AutoShape 1165"/>
            <p:cNvCxnSpPr>
              <a:cxnSpLocks noChangeAspect="1" noChangeShapeType="1"/>
              <a:stCxn id="7183" idx="6"/>
              <a:endCxn id="7192" idx="2"/>
            </p:cNvCxnSpPr>
            <p:nvPr/>
          </p:nvCxnSpPr>
          <p:spPr bwMode="auto">
            <a:xfrm>
              <a:off x="4688" y="3344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8" name="Oval 1166"/>
            <p:cNvSpPr>
              <a:spLocks noChangeAspect="1" noChangeArrowheads="1"/>
            </p:cNvSpPr>
            <p:nvPr/>
          </p:nvSpPr>
          <p:spPr bwMode="auto">
            <a:xfrm>
              <a:off x="4831" y="3690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F</a:t>
              </a:r>
            </a:p>
          </p:txBody>
        </p:sp>
        <p:cxnSp>
          <p:nvCxnSpPr>
            <p:cNvPr id="7199" name="AutoShape 1167"/>
            <p:cNvCxnSpPr>
              <a:cxnSpLocks noChangeAspect="1" noChangeShapeType="1"/>
              <a:stCxn id="7183" idx="5"/>
              <a:endCxn id="7198" idx="1"/>
            </p:cNvCxnSpPr>
            <p:nvPr/>
          </p:nvCxnSpPr>
          <p:spPr bwMode="auto">
            <a:xfrm>
              <a:off x="4643" y="3438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00" name="Text Box 1168"/>
            <p:cNvSpPr txBox="1">
              <a:spLocks noChangeArrowheads="1"/>
            </p:cNvSpPr>
            <p:nvPr/>
          </p:nvSpPr>
          <p:spPr bwMode="auto">
            <a:xfrm>
              <a:off x="3593" y="3521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2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DF39ED-FE8B-4F5F-9E13-4B2F11331710}" type="slidenum">
              <a:rPr lang="ko-KR" altLang="en-US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751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Example (cont.)</a:t>
            </a:r>
          </a:p>
        </p:txBody>
      </p:sp>
      <p:grpSp>
        <p:nvGrpSpPr>
          <p:cNvPr id="8197" name="Group 3"/>
          <p:cNvGrpSpPr>
            <a:grpSpLocks/>
          </p:cNvGrpSpPr>
          <p:nvPr/>
        </p:nvGrpSpPr>
        <p:grpSpPr bwMode="auto">
          <a:xfrm>
            <a:off x="609600" y="1450975"/>
            <a:ext cx="3649663" cy="2130425"/>
            <a:chOff x="3221" y="2615"/>
            <a:chExt cx="2299" cy="1342"/>
          </a:xfrm>
        </p:grpSpPr>
        <p:sp>
          <p:nvSpPr>
            <p:cNvPr id="8243" name="AutoShape 4"/>
            <p:cNvSpPr>
              <a:spLocks noChangeArrowheads="1"/>
            </p:cNvSpPr>
            <p:nvPr/>
          </p:nvSpPr>
          <p:spPr bwMode="auto">
            <a:xfrm>
              <a:off x="3912" y="3649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44" name="AutoShape 5"/>
            <p:cNvSpPr>
              <a:spLocks noChangeArrowheads="1"/>
            </p:cNvSpPr>
            <p:nvPr/>
          </p:nvSpPr>
          <p:spPr bwMode="auto">
            <a:xfrm>
              <a:off x="3537" y="3190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45" name="AutoShape 6"/>
            <p:cNvSpPr>
              <a:spLocks noChangeArrowheads="1"/>
            </p:cNvSpPr>
            <p:nvPr/>
          </p:nvSpPr>
          <p:spPr bwMode="auto">
            <a:xfrm>
              <a:off x="3918" y="2729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46" name="Oval 7"/>
            <p:cNvSpPr>
              <a:spLocks noChangeAspect="1" noChangeArrowheads="1"/>
            </p:cNvSpPr>
            <p:nvPr/>
          </p:nvSpPr>
          <p:spPr bwMode="auto">
            <a:xfrm>
              <a:off x="4446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sp>
          <p:nvSpPr>
            <p:cNvPr id="8247" name="Oval 8"/>
            <p:cNvSpPr>
              <a:spLocks noChangeAspect="1" noChangeArrowheads="1"/>
            </p:cNvSpPr>
            <p:nvPr/>
          </p:nvSpPr>
          <p:spPr bwMode="auto">
            <a:xfrm>
              <a:off x="3677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8248" name="Oval 9"/>
            <p:cNvSpPr>
              <a:spLocks noChangeAspect="1" noChangeArrowheads="1"/>
            </p:cNvSpPr>
            <p:nvPr/>
          </p:nvSpPr>
          <p:spPr bwMode="auto">
            <a:xfrm>
              <a:off x="4073" y="2768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8249" name="Oval 10"/>
            <p:cNvSpPr>
              <a:spLocks noChangeAspect="1" noChangeArrowheads="1"/>
            </p:cNvSpPr>
            <p:nvPr/>
          </p:nvSpPr>
          <p:spPr bwMode="auto">
            <a:xfrm>
              <a:off x="4061" y="369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8250" name="AutoShape 11"/>
            <p:cNvCxnSpPr>
              <a:cxnSpLocks noChangeAspect="1" noChangeShapeType="1"/>
              <a:stCxn id="8248" idx="3"/>
              <a:endCxn id="8247" idx="7"/>
            </p:cNvCxnSpPr>
            <p:nvPr/>
          </p:nvCxnSpPr>
          <p:spPr bwMode="auto">
            <a:xfrm flipH="1">
              <a:off x="3874" y="2977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1" name="AutoShape 12"/>
            <p:cNvCxnSpPr>
              <a:cxnSpLocks noChangeAspect="1" noChangeShapeType="1"/>
              <a:stCxn id="8249" idx="1"/>
              <a:endCxn id="8247" idx="5"/>
            </p:cNvCxnSpPr>
            <p:nvPr/>
          </p:nvCxnSpPr>
          <p:spPr bwMode="auto">
            <a:xfrm flipH="1" flipV="1">
              <a:off x="3874" y="3438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2" name="AutoShape 13"/>
            <p:cNvCxnSpPr>
              <a:cxnSpLocks noChangeAspect="1" noChangeShapeType="1"/>
              <a:stCxn id="8249" idx="7"/>
              <a:endCxn id="8246" idx="3"/>
            </p:cNvCxnSpPr>
            <p:nvPr/>
          </p:nvCxnSpPr>
          <p:spPr bwMode="auto">
            <a:xfrm flipV="1">
              <a:off x="4258" y="3438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3" name="AutoShape 14"/>
            <p:cNvCxnSpPr>
              <a:cxnSpLocks noChangeAspect="1" noChangeShapeType="1"/>
              <a:stCxn id="8248" idx="5"/>
              <a:endCxn id="8246" idx="1"/>
            </p:cNvCxnSpPr>
            <p:nvPr/>
          </p:nvCxnSpPr>
          <p:spPr bwMode="auto">
            <a:xfrm>
              <a:off x="4270" y="2977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4" name="AutoShape 15"/>
            <p:cNvCxnSpPr>
              <a:cxnSpLocks noChangeAspect="1" noChangeShapeType="1"/>
              <a:stCxn id="8247" idx="6"/>
              <a:endCxn id="8246" idx="2"/>
            </p:cNvCxnSpPr>
            <p:nvPr/>
          </p:nvCxnSpPr>
          <p:spPr bwMode="auto">
            <a:xfrm>
              <a:off x="3919" y="3344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55" name="Oval 16"/>
            <p:cNvSpPr>
              <a:spLocks noChangeAspect="1" noChangeArrowheads="1"/>
            </p:cNvSpPr>
            <p:nvPr/>
          </p:nvSpPr>
          <p:spPr bwMode="auto">
            <a:xfrm>
              <a:off x="5216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cxnSp>
          <p:nvCxnSpPr>
            <p:cNvPr id="8256" name="AutoShape 17"/>
            <p:cNvCxnSpPr>
              <a:cxnSpLocks noChangeAspect="1" noChangeShapeType="1"/>
              <a:stCxn id="8261" idx="7"/>
              <a:endCxn id="8255" idx="3"/>
            </p:cNvCxnSpPr>
            <p:nvPr/>
          </p:nvCxnSpPr>
          <p:spPr bwMode="auto">
            <a:xfrm flipV="1">
              <a:off x="5028" y="3438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7" name="AutoShape 18"/>
            <p:cNvCxnSpPr>
              <a:cxnSpLocks noChangeAspect="1" noChangeShapeType="1"/>
              <a:stCxn id="8255" idx="1"/>
              <a:endCxn id="8248" idx="6"/>
            </p:cNvCxnSpPr>
            <p:nvPr/>
          </p:nvCxnSpPr>
          <p:spPr bwMode="auto">
            <a:xfrm flipH="1" flipV="1">
              <a:off x="4315" y="2883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58" name="Text Box 19"/>
            <p:cNvSpPr txBox="1">
              <a:spLocks noChangeArrowheads="1"/>
            </p:cNvSpPr>
            <p:nvPr/>
          </p:nvSpPr>
          <p:spPr bwMode="auto">
            <a:xfrm>
              <a:off x="3605" y="2615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8259" name="Text Box 20"/>
            <p:cNvSpPr txBox="1">
              <a:spLocks noChangeArrowheads="1"/>
            </p:cNvSpPr>
            <p:nvPr/>
          </p:nvSpPr>
          <p:spPr bwMode="auto">
            <a:xfrm>
              <a:off x="3221" y="3071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cxnSp>
          <p:nvCxnSpPr>
            <p:cNvPr id="8260" name="AutoShape 21"/>
            <p:cNvCxnSpPr>
              <a:cxnSpLocks noChangeAspect="1" noChangeShapeType="1"/>
              <a:stCxn id="8246" idx="6"/>
              <a:endCxn id="8255" idx="2"/>
            </p:cNvCxnSpPr>
            <p:nvPr/>
          </p:nvCxnSpPr>
          <p:spPr bwMode="auto">
            <a:xfrm>
              <a:off x="4688" y="3344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61" name="Oval 22"/>
            <p:cNvSpPr>
              <a:spLocks noChangeAspect="1" noChangeArrowheads="1"/>
            </p:cNvSpPr>
            <p:nvPr/>
          </p:nvSpPr>
          <p:spPr bwMode="auto">
            <a:xfrm>
              <a:off x="4831" y="3690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F</a:t>
              </a:r>
            </a:p>
          </p:txBody>
        </p:sp>
        <p:cxnSp>
          <p:nvCxnSpPr>
            <p:cNvPr id="8262" name="AutoShape 23"/>
            <p:cNvCxnSpPr>
              <a:cxnSpLocks noChangeAspect="1" noChangeShapeType="1"/>
              <a:stCxn id="8246" idx="5"/>
              <a:endCxn id="8261" idx="1"/>
            </p:cNvCxnSpPr>
            <p:nvPr/>
          </p:nvCxnSpPr>
          <p:spPr bwMode="auto">
            <a:xfrm>
              <a:off x="4643" y="3438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63" name="Text Box 24"/>
            <p:cNvSpPr txBox="1">
              <a:spLocks noChangeArrowheads="1"/>
            </p:cNvSpPr>
            <p:nvPr/>
          </p:nvSpPr>
          <p:spPr bwMode="auto">
            <a:xfrm>
              <a:off x="3593" y="3521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2</a:t>
              </a:r>
            </a:p>
          </p:txBody>
        </p:sp>
      </p:grpSp>
      <p:sp>
        <p:nvSpPr>
          <p:cNvPr id="8198" name="AutoShape 26"/>
          <p:cNvSpPr>
            <a:spLocks noChangeArrowheads="1"/>
          </p:cNvSpPr>
          <p:nvPr/>
        </p:nvSpPr>
        <p:spPr bwMode="auto">
          <a:xfrm rot="8100000" flipH="1" flipV="1">
            <a:off x="4167188" y="3733800"/>
            <a:ext cx="1243012" cy="333375"/>
          </a:xfrm>
          <a:prstGeom prst="rightArrow">
            <a:avLst>
              <a:gd name="adj1" fmla="val 50000"/>
              <a:gd name="adj2" fmla="val 9321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8199" name="AutoShape 27"/>
          <p:cNvSpPr>
            <a:spLocks noChangeArrowheads="1"/>
          </p:cNvSpPr>
          <p:nvPr/>
        </p:nvSpPr>
        <p:spPr bwMode="auto">
          <a:xfrm rot="5400000">
            <a:off x="2206626" y="3757612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grpSp>
        <p:nvGrpSpPr>
          <p:cNvPr id="8200" name="Group 50"/>
          <p:cNvGrpSpPr>
            <a:grpSpLocks/>
          </p:cNvGrpSpPr>
          <p:nvPr/>
        </p:nvGrpSpPr>
        <p:grpSpPr bwMode="auto">
          <a:xfrm>
            <a:off x="609600" y="4152900"/>
            <a:ext cx="3649663" cy="2130425"/>
            <a:chOff x="384" y="2616"/>
            <a:chExt cx="2299" cy="1342"/>
          </a:xfrm>
        </p:grpSpPr>
        <p:sp>
          <p:nvSpPr>
            <p:cNvPr id="8222" name="AutoShape 29"/>
            <p:cNvSpPr>
              <a:spLocks noChangeArrowheads="1"/>
            </p:cNvSpPr>
            <p:nvPr/>
          </p:nvSpPr>
          <p:spPr bwMode="auto">
            <a:xfrm>
              <a:off x="1075" y="3650"/>
              <a:ext cx="129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23" name="AutoShape 30"/>
            <p:cNvSpPr>
              <a:spLocks noChangeArrowheads="1"/>
            </p:cNvSpPr>
            <p:nvPr/>
          </p:nvSpPr>
          <p:spPr bwMode="auto">
            <a:xfrm>
              <a:off x="700" y="3191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24" name="AutoShape 31"/>
            <p:cNvSpPr>
              <a:spLocks noChangeArrowheads="1"/>
            </p:cNvSpPr>
            <p:nvPr/>
          </p:nvSpPr>
          <p:spPr bwMode="auto">
            <a:xfrm>
              <a:off x="1081" y="2730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25" name="Oval 32"/>
            <p:cNvSpPr>
              <a:spLocks noChangeAspect="1" noChangeArrowheads="1"/>
            </p:cNvSpPr>
            <p:nvPr/>
          </p:nvSpPr>
          <p:spPr bwMode="auto">
            <a:xfrm>
              <a:off x="1609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sp>
          <p:nvSpPr>
            <p:cNvPr id="8226" name="Oval 33"/>
            <p:cNvSpPr>
              <a:spLocks noChangeAspect="1" noChangeArrowheads="1"/>
            </p:cNvSpPr>
            <p:nvPr/>
          </p:nvSpPr>
          <p:spPr bwMode="auto">
            <a:xfrm>
              <a:off x="840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8227" name="Oval 34"/>
            <p:cNvSpPr>
              <a:spLocks noChangeAspect="1" noChangeArrowheads="1"/>
            </p:cNvSpPr>
            <p:nvPr/>
          </p:nvSpPr>
          <p:spPr bwMode="auto">
            <a:xfrm>
              <a:off x="1236" y="276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8228" name="Oval 35"/>
            <p:cNvSpPr>
              <a:spLocks noChangeAspect="1" noChangeArrowheads="1"/>
            </p:cNvSpPr>
            <p:nvPr/>
          </p:nvSpPr>
          <p:spPr bwMode="auto">
            <a:xfrm>
              <a:off x="1224" y="369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8229" name="AutoShape 36"/>
            <p:cNvCxnSpPr>
              <a:cxnSpLocks noChangeAspect="1" noChangeShapeType="1"/>
              <a:stCxn id="8227" idx="3"/>
              <a:endCxn id="8226" idx="7"/>
            </p:cNvCxnSpPr>
            <p:nvPr/>
          </p:nvCxnSpPr>
          <p:spPr bwMode="auto">
            <a:xfrm flipH="1">
              <a:off x="1037" y="2978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0" name="AutoShape 37"/>
            <p:cNvCxnSpPr>
              <a:cxnSpLocks noChangeAspect="1" noChangeShapeType="1"/>
              <a:stCxn id="8228" idx="1"/>
              <a:endCxn id="8226" idx="5"/>
            </p:cNvCxnSpPr>
            <p:nvPr/>
          </p:nvCxnSpPr>
          <p:spPr bwMode="auto">
            <a:xfrm flipH="1" flipV="1">
              <a:off x="1037" y="3439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1" name="AutoShape 38"/>
            <p:cNvCxnSpPr>
              <a:cxnSpLocks noChangeAspect="1" noChangeShapeType="1"/>
              <a:stCxn id="8228" idx="7"/>
              <a:endCxn id="8225" idx="3"/>
            </p:cNvCxnSpPr>
            <p:nvPr/>
          </p:nvCxnSpPr>
          <p:spPr bwMode="auto">
            <a:xfrm flipV="1">
              <a:off x="1421" y="343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2" name="AutoShape 39"/>
            <p:cNvCxnSpPr>
              <a:cxnSpLocks noChangeAspect="1" noChangeShapeType="1"/>
              <a:stCxn id="8227" idx="5"/>
              <a:endCxn id="8225" idx="1"/>
            </p:cNvCxnSpPr>
            <p:nvPr/>
          </p:nvCxnSpPr>
          <p:spPr bwMode="auto">
            <a:xfrm>
              <a:off x="1433" y="2978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3" name="AutoShape 40"/>
            <p:cNvCxnSpPr>
              <a:cxnSpLocks noChangeAspect="1" noChangeShapeType="1"/>
              <a:stCxn id="8226" idx="6"/>
              <a:endCxn id="8225" idx="2"/>
            </p:cNvCxnSpPr>
            <p:nvPr/>
          </p:nvCxnSpPr>
          <p:spPr bwMode="auto">
            <a:xfrm>
              <a:off x="1082" y="3345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34" name="Oval 41"/>
            <p:cNvSpPr>
              <a:spLocks noChangeAspect="1" noChangeArrowheads="1"/>
            </p:cNvSpPr>
            <p:nvPr/>
          </p:nvSpPr>
          <p:spPr bwMode="auto">
            <a:xfrm>
              <a:off x="2379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cxnSp>
          <p:nvCxnSpPr>
            <p:cNvPr id="8235" name="AutoShape 42"/>
            <p:cNvCxnSpPr>
              <a:cxnSpLocks noChangeAspect="1" noChangeShapeType="1"/>
              <a:stCxn id="8240" idx="7"/>
              <a:endCxn id="8234" idx="3"/>
            </p:cNvCxnSpPr>
            <p:nvPr/>
          </p:nvCxnSpPr>
          <p:spPr bwMode="auto">
            <a:xfrm flipV="1">
              <a:off x="2191" y="3439"/>
              <a:ext cx="221" cy="2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6" name="AutoShape 43"/>
            <p:cNvCxnSpPr>
              <a:cxnSpLocks noChangeAspect="1" noChangeShapeType="1"/>
              <a:stCxn id="8234" idx="1"/>
              <a:endCxn id="8227" idx="6"/>
            </p:cNvCxnSpPr>
            <p:nvPr/>
          </p:nvCxnSpPr>
          <p:spPr bwMode="auto">
            <a:xfrm flipH="1" flipV="1">
              <a:off x="1478" y="2884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37" name="Text Box 44"/>
            <p:cNvSpPr txBox="1">
              <a:spLocks noChangeArrowheads="1"/>
            </p:cNvSpPr>
            <p:nvPr/>
          </p:nvSpPr>
          <p:spPr bwMode="auto">
            <a:xfrm>
              <a:off x="768" y="261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8238" name="Text Box 45"/>
            <p:cNvSpPr txBox="1">
              <a:spLocks noChangeArrowheads="1"/>
            </p:cNvSpPr>
            <p:nvPr/>
          </p:nvSpPr>
          <p:spPr bwMode="auto">
            <a:xfrm>
              <a:off x="384" y="307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cxnSp>
          <p:nvCxnSpPr>
            <p:cNvPr id="8239" name="AutoShape 46"/>
            <p:cNvCxnSpPr>
              <a:cxnSpLocks noChangeAspect="1" noChangeShapeType="1"/>
              <a:stCxn id="8225" idx="6"/>
              <a:endCxn id="8234" idx="2"/>
            </p:cNvCxnSpPr>
            <p:nvPr/>
          </p:nvCxnSpPr>
          <p:spPr bwMode="auto">
            <a:xfrm>
              <a:off x="1851" y="3345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40" name="Oval 47"/>
            <p:cNvSpPr>
              <a:spLocks noChangeAspect="1" noChangeArrowheads="1"/>
            </p:cNvSpPr>
            <p:nvPr/>
          </p:nvSpPr>
          <p:spPr bwMode="auto">
            <a:xfrm>
              <a:off x="1994" y="369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F</a:t>
              </a:r>
            </a:p>
          </p:txBody>
        </p:sp>
        <p:cxnSp>
          <p:nvCxnSpPr>
            <p:cNvPr id="8241" name="AutoShape 48"/>
            <p:cNvCxnSpPr>
              <a:cxnSpLocks noChangeAspect="1" noChangeShapeType="1"/>
              <a:stCxn id="8225" idx="5"/>
              <a:endCxn id="8240" idx="1"/>
            </p:cNvCxnSpPr>
            <p:nvPr/>
          </p:nvCxnSpPr>
          <p:spPr bwMode="auto">
            <a:xfrm>
              <a:off x="1806" y="343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42" name="Text Box 49"/>
            <p:cNvSpPr txBox="1">
              <a:spLocks noChangeArrowheads="1"/>
            </p:cNvSpPr>
            <p:nvPr/>
          </p:nvSpPr>
          <p:spPr bwMode="auto">
            <a:xfrm>
              <a:off x="756" y="352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2</a:t>
              </a:r>
            </a:p>
          </p:txBody>
        </p:sp>
      </p:grpSp>
      <p:sp>
        <p:nvSpPr>
          <p:cNvPr id="8201" name="AutoShape 52"/>
          <p:cNvSpPr>
            <a:spLocks noChangeArrowheads="1"/>
          </p:cNvSpPr>
          <p:nvPr/>
        </p:nvSpPr>
        <p:spPr bwMode="auto">
          <a:xfrm>
            <a:off x="6043613" y="3092450"/>
            <a:ext cx="2049462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8202" name="AutoShape 53"/>
          <p:cNvSpPr>
            <a:spLocks noChangeArrowheads="1"/>
          </p:cNvSpPr>
          <p:nvPr/>
        </p:nvSpPr>
        <p:spPr bwMode="auto">
          <a:xfrm>
            <a:off x="5448300" y="2363788"/>
            <a:ext cx="3148013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8203" name="AutoShape 54"/>
          <p:cNvSpPr>
            <a:spLocks noChangeArrowheads="1"/>
          </p:cNvSpPr>
          <p:nvPr/>
        </p:nvSpPr>
        <p:spPr bwMode="auto">
          <a:xfrm>
            <a:off x="6053138" y="1631950"/>
            <a:ext cx="827087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8204" name="Oval 55"/>
          <p:cNvSpPr>
            <a:spLocks noChangeAspect="1" noChangeArrowheads="1"/>
          </p:cNvSpPr>
          <p:nvPr/>
        </p:nvSpPr>
        <p:spPr bwMode="auto">
          <a:xfrm>
            <a:off x="6891338" y="2425700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C</a:t>
            </a:r>
          </a:p>
        </p:txBody>
      </p:sp>
      <p:sp>
        <p:nvSpPr>
          <p:cNvPr id="8205" name="Oval 56"/>
          <p:cNvSpPr>
            <a:spLocks noChangeAspect="1" noChangeArrowheads="1"/>
          </p:cNvSpPr>
          <p:nvPr/>
        </p:nvSpPr>
        <p:spPr bwMode="auto">
          <a:xfrm>
            <a:off x="5670550" y="2425700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8206" name="Oval 57"/>
          <p:cNvSpPr>
            <a:spLocks noChangeAspect="1" noChangeArrowheads="1"/>
          </p:cNvSpPr>
          <p:nvPr/>
        </p:nvSpPr>
        <p:spPr bwMode="auto">
          <a:xfrm>
            <a:off x="6299200" y="1693863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8207" name="Oval 58"/>
          <p:cNvSpPr>
            <a:spLocks noChangeAspect="1" noChangeArrowheads="1"/>
          </p:cNvSpPr>
          <p:nvPr/>
        </p:nvSpPr>
        <p:spPr bwMode="auto">
          <a:xfrm>
            <a:off x="6280150" y="315753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E</a:t>
            </a:r>
          </a:p>
        </p:txBody>
      </p:sp>
      <p:cxnSp>
        <p:nvCxnSpPr>
          <p:cNvPr id="8208" name="AutoShape 59"/>
          <p:cNvCxnSpPr>
            <a:cxnSpLocks noChangeAspect="1" noChangeShapeType="1"/>
            <a:stCxn id="8206" idx="3"/>
            <a:endCxn id="8205" idx="7"/>
          </p:cNvCxnSpPr>
          <p:nvPr/>
        </p:nvCxnSpPr>
        <p:spPr bwMode="auto">
          <a:xfrm flipH="1">
            <a:off x="5983288" y="2025650"/>
            <a:ext cx="368300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9" name="AutoShape 60"/>
          <p:cNvCxnSpPr>
            <a:cxnSpLocks noChangeAspect="1" noChangeShapeType="1"/>
            <a:stCxn id="8207" idx="1"/>
            <a:endCxn id="8205" idx="5"/>
          </p:cNvCxnSpPr>
          <p:nvPr/>
        </p:nvCxnSpPr>
        <p:spPr bwMode="auto">
          <a:xfrm flipH="1" flipV="1">
            <a:off x="5983288" y="2757488"/>
            <a:ext cx="349250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0" name="AutoShape 61"/>
          <p:cNvCxnSpPr>
            <a:cxnSpLocks noChangeAspect="1" noChangeShapeType="1"/>
            <a:stCxn id="8207" idx="7"/>
            <a:endCxn id="8204" idx="3"/>
          </p:cNvCxnSpPr>
          <p:nvPr/>
        </p:nvCxnSpPr>
        <p:spPr bwMode="auto">
          <a:xfrm flipV="1">
            <a:off x="6592888" y="2757488"/>
            <a:ext cx="35083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1" name="AutoShape 62"/>
          <p:cNvCxnSpPr>
            <a:cxnSpLocks noChangeAspect="1" noChangeShapeType="1"/>
            <a:stCxn id="8206" idx="5"/>
            <a:endCxn id="8204" idx="1"/>
          </p:cNvCxnSpPr>
          <p:nvPr/>
        </p:nvCxnSpPr>
        <p:spPr bwMode="auto">
          <a:xfrm>
            <a:off x="6611938" y="2025650"/>
            <a:ext cx="33178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2" name="AutoShape 63"/>
          <p:cNvCxnSpPr>
            <a:cxnSpLocks noChangeAspect="1" noChangeShapeType="1"/>
            <a:stCxn id="8205" idx="6"/>
            <a:endCxn id="8204" idx="2"/>
          </p:cNvCxnSpPr>
          <p:nvPr/>
        </p:nvCxnSpPr>
        <p:spPr bwMode="auto">
          <a:xfrm>
            <a:off x="6054725" y="2608263"/>
            <a:ext cx="815975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3" name="Oval 64"/>
          <p:cNvSpPr>
            <a:spLocks noChangeAspect="1" noChangeArrowheads="1"/>
          </p:cNvSpPr>
          <p:nvPr/>
        </p:nvSpPr>
        <p:spPr bwMode="auto">
          <a:xfrm>
            <a:off x="8113713" y="2425700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D</a:t>
            </a:r>
          </a:p>
        </p:txBody>
      </p:sp>
      <p:cxnSp>
        <p:nvCxnSpPr>
          <p:cNvPr id="8214" name="AutoShape 65"/>
          <p:cNvCxnSpPr>
            <a:cxnSpLocks noChangeAspect="1" noChangeShapeType="1"/>
            <a:stCxn id="8219" idx="7"/>
            <a:endCxn id="8213" idx="3"/>
          </p:cNvCxnSpPr>
          <p:nvPr/>
        </p:nvCxnSpPr>
        <p:spPr bwMode="auto">
          <a:xfrm flipV="1">
            <a:off x="7815263" y="2757488"/>
            <a:ext cx="35083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5" name="AutoShape 66"/>
          <p:cNvCxnSpPr>
            <a:cxnSpLocks noChangeAspect="1" noChangeShapeType="1"/>
            <a:stCxn id="8213" idx="1"/>
            <a:endCxn id="8206" idx="6"/>
          </p:cNvCxnSpPr>
          <p:nvPr/>
        </p:nvCxnSpPr>
        <p:spPr bwMode="auto">
          <a:xfrm flipH="1" flipV="1">
            <a:off x="6683375" y="1876425"/>
            <a:ext cx="1482725" cy="582613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6" name="Text Box 67"/>
          <p:cNvSpPr txBox="1">
            <a:spLocks noChangeArrowheads="1"/>
          </p:cNvSpPr>
          <p:nvPr/>
        </p:nvSpPr>
        <p:spPr bwMode="auto">
          <a:xfrm>
            <a:off x="5556250" y="1450975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charset="0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charset="0"/>
              </a:rPr>
              <a:t>0</a:t>
            </a:r>
          </a:p>
        </p:txBody>
      </p:sp>
      <p:sp>
        <p:nvSpPr>
          <p:cNvPr id="8217" name="Text Box 68"/>
          <p:cNvSpPr txBox="1">
            <a:spLocks noChangeArrowheads="1"/>
          </p:cNvSpPr>
          <p:nvPr/>
        </p:nvSpPr>
        <p:spPr bwMode="auto">
          <a:xfrm>
            <a:off x="4946650" y="2174875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charset="0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charset="0"/>
              </a:rPr>
              <a:t>1</a:t>
            </a:r>
          </a:p>
        </p:txBody>
      </p:sp>
      <p:cxnSp>
        <p:nvCxnSpPr>
          <p:cNvPr id="8218" name="AutoShape 69"/>
          <p:cNvCxnSpPr>
            <a:cxnSpLocks noChangeAspect="1" noChangeShapeType="1"/>
            <a:stCxn id="8204" idx="6"/>
            <a:endCxn id="8213" idx="2"/>
          </p:cNvCxnSpPr>
          <p:nvPr/>
        </p:nvCxnSpPr>
        <p:spPr bwMode="auto">
          <a:xfrm>
            <a:off x="7275513" y="2608263"/>
            <a:ext cx="817562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9" name="Oval 70"/>
          <p:cNvSpPr>
            <a:spLocks noChangeAspect="1" noChangeArrowheads="1"/>
          </p:cNvSpPr>
          <p:nvPr/>
        </p:nvSpPr>
        <p:spPr bwMode="auto">
          <a:xfrm>
            <a:off x="7502525" y="315753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F</a:t>
            </a:r>
          </a:p>
        </p:txBody>
      </p:sp>
      <p:cxnSp>
        <p:nvCxnSpPr>
          <p:cNvPr id="8220" name="AutoShape 71"/>
          <p:cNvCxnSpPr>
            <a:cxnSpLocks noChangeAspect="1" noChangeShapeType="1"/>
            <a:stCxn id="8204" idx="5"/>
            <a:endCxn id="8219" idx="1"/>
          </p:cNvCxnSpPr>
          <p:nvPr/>
        </p:nvCxnSpPr>
        <p:spPr bwMode="auto">
          <a:xfrm>
            <a:off x="7204075" y="2757488"/>
            <a:ext cx="350838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21" name="Text Box 72"/>
          <p:cNvSpPr txBox="1">
            <a:spLocks noChangeArrowheads="1"/>
          </p:cNvSpPr>
          <p:nvPr/>
        </p:nvSpPr>
        <p:spPr bwMode="auto">
          <a:xfrm>
            <a:off x="5537200" y="288925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charset="0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charset="0"/>
              </a:rPr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DF39ED-FE8B-4F5F-9E13-4B2F11331710}" type="slidenum">
              <a:rPr lang="ko-KR" altLang="en-US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494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1" grpId="0" animBg="1"/>
      <p:bldP spid="8202" grpId="0" animBg="1"/>
      <p:bldP spid="8203" grpId="0" animBg="1"/>
      <p:bldP spid="8204" grpId="0" animBg="1"/>
      <p:bldP spid="8205" grpId="0" animBg="1"/>
      <p:bldP spid="8206" grpId="0" animBg="1"/>
      <p:bldP spid="8207" grpId="0" animBg="1"/>
      <p:bldP spid="8213" grpId="0" animBg="1"/>
      <p:bldP spid="8216" grpId="0"/>
      <p:bldP spid="8217" grpId="0"/>
      <p:bldP spid="8219" grpId="0" animBg="1"/>
      <p:bldP spid="82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Breadth-First Search</a:t>
            </a:r>
            <a:endParaRPr lang="en-US" altLang="ko-KR">
              <a:ea typeface="Tahoma" charset="0"/>
              <a:cs typeface="Tahoma" charset="0"/>
            </a:endParaRPr>
          </a:p>
        </p:txBody>
      </p:sp>
      <p:sp>
        <p:nvSpPr>
          <p:cNvPr id="4101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 dirty="0"/>
              <a:t>A BFS traversal of a graph 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Visits all the vertices and edges of 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Determines whether G is connected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Computes the connected components of 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dirty="0"/>
              <a:t>Computes a spanning forest of G</a:t>
            </a:r>
          </a:p>
        </p:txBody>
      </p:sp>
      <p:sp>
        <p:nvSpPr>
          <p:cNvPr id="4102" name="Rectangle 4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ko-KR" sz="2400" dirty="0"/>
              <a:t>BFS on a graph with </a:t>
            </a:r>
            <a:r>
              <a:rPr lang="en-US" altLang="ko-KR" sz="2400" b="1" i="1" dirty="0">
                <a:latin typeface="Times New Roman" charset="0"/>
              </a:rPr>
              <a:t>n</a:t>
            </a:r>
            <a:r>
              <a:rPr lang="en-US" altLang="ko-KR" sz="2400" dirty="0"/>
              <a:t> vertices and </a:t>
            </a:r>
            <a:r>
              <a:rPr lang="en-US" altLang="ko-KR" sz="2400" b="1" i="1" dirty="0">
                <a:latin typeface="Times New Roman" charset="0"/>
              </a:rPr>
              <a:t>m</a:t>
            </a:r>
            <a:r>
              <a:rPr lang="en-US" altLang="ko-KR" sz="2400" dirty="0"/>
              <a:t> edges takes </a:t>
            </a:r>
            <a:r>
              <a:rPr lang="en-US" altLang="ko-KR" sz="2400" b="1" i="1" dirty="0">
                <a:latin typeface="Times New Roman" charset="0"/>
              </a:rPr>
              <a:t>O</a:t>
            </a:r>
            <a:r>
              <a:rPr lang="en-US" altLang="ko-KR" sz="2400" dirty="0">
                <a:latin typeface="Times New Roman" charset="0"/>
              </a:rPr>
              <a:t>(</a:t>
            </a:r>
            <a:r>
              <a:rPr lang="en-US" altLang="ko-KR" sz="2400" b="1" i="1" dirty="0">
                <a:latin typeface="Times New Roman" charset="0"/>
              </a:rPr>
              <a:t>n</a:t>
            </a:r>
            <a:r>
              <a:rPr lang="en-US" altLang="ko-KR" sz="2400" dirty="0">
                <a:latin typeface="Symbol" charset="2"/>
              </a:rPr>
              <a:t> + </a:t>
            </a:r>
            <a:r>
              <a:rPr lang="en-US" altLang="ko-KR" sz="2400" b="1" i="1" dirty="0">
                <a:latin typeface="Times New Roman" charset="0"/>
              </a:rPr>
              <a:t>m</a:t>
            </a:r>
            <a:r>
              <a:rPr lang="en-US" altLang="ko-KR" sz="2400" dirty="0">
                <a:latin typeface="Times New Roman" charset="0"/>
              </a:rPr>
              <a:t> )</a:t>
            </a:r>
            <a:r>
              <a:rPr lang="en-US" altLang="ko-KR" sz="2400" dirty="0"/>
              <a:t> time</a:t>
            </a:r>
          </a:p>
          <a:p>
            <a:pPr eaLnBrk="1" hangingPunct="1"/>
            <a:r>
              <a:rPr lang="en-US" altLang="ko-KR" sz="2400" dirty="0"/>
              <a:t>BFS can be further extended to solve other graph problems</a:t>
            </a:r>
          </a:p>
          <a:p>
            <a:pPr lvl="1" eaLnBrk="1" hangingPunct="1"/>
            <a:r>
              <a:rPr lang="en-US" altLang="ko-KR" sz="2000" dirty="0"/>
              <a:t>Find and report a path between two given vertices</a:t>
            </a:r>
          </a:p>
          <a:p>
            <a:pPr lvl="1" eaLnBrk="1" hangingPunct="1"/>
            <a:r>
              <a:rPr lang="en-US" altLang="ko-KR" sz="2000" dirty="0"/>
              <a:t>Can label each vertex by the length of a </a:t>
            </a:r>
            <a:r>
              <a:rPr lang="en-US" altLang="ko-KR" sz="2000" dirty="0">
                <a:solidFill>
                  <a:srgbClr val="FF0000"/>
                </a:solidFill>
              </a:rPr>
              <a:t>shortest</a:t>
            </a:r>
            <a:r>
              <a:rPr lang="en-US" altLang="ko-KR" sz="2000" dirty="0"/>
              <a:t> path (in terms of # of edges) from the start vertex s </a:t>
            </a:r>
          </a:p>
          <a:p>
            <a:pPr lvl="1" eaLnBrk="1" hangingPunct="1"/>
            <a:r>
              <a:rPr lang="en-US" altLang="ko-KR" sz="2000" dirty="0"/>
              <a:t>Find a simple cycle, if there is one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897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BFS Algorithm</a:t>
            </a:r>
          </a:p>
        </p:txBody>
      </p:sp>
      <p:sp>
        <p:nvSpPr>
          <p:cNvPr id="5125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1800"/>
              <a:t>The algorithm uses a mechanism for setting and getting “labels” of vertices and edges</a:t>
            </a:r>
          </a:p>
        </p:txBody>
      </p:sp>
      <p:sp>
        <p:nvSpPr>
          <p:cNvPr id="5126" name="Text Box 4"/>
          <p:cNvSpPr txBox="1">
            <a:spLocks noChangeArrowheads="1"/>
          </p:cNvSpPr>
          <p:nvPr/>
        </p:nvSpPr>
        <p:spPr bwMode="auto">
          <a:xfrm>
            <a:off x="4362450" y="1524000"/>
            <a:ext cx="4419600" cy="4829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ko-KR" sz="1800" dirty="0">
                <a:latin typeface="Times New Roman" charset="0"/>
              </a:rPr>
              <a:t> </a:t>
            </a:r>
            <a:r>
              <a:rPr lang="en-US" altLang="ko-KR" sz="1800" b="1" i="1" dirty="0">
                <a:solidFill>
                  <a:schemeClr val="tx2"/>
                </a:solidFill>
                <a:latin typeface="Times New Roman" charset="0"/>
              </a:rPr>
              <a:t>BFS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tx2"/>
                </a:solidFill>
                <a:latin typeface="Times New Roman" charset="0"/>
              </a:rPr>
              <a:t>G, s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	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L</a:t>
            </a:r>
            <a:r>
              <a:rPr lang="en-US" altLang="ko-KR" sz="1800" baseline="-25000" dirty="0">
                <a:solidFill>
                  <a:schemeClr val="accent2"/>
                </a:solidFill>
                <a:latin typeface="Times New Roman" charset="0"/>
              </a:rPr>
              <a:t>0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new empty sequence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L</a:t>
            </a:r>
            <a:r>
              <a:rPr lang="en-US" altLang="ko-KR" sz="1800" baseline="-25000" dirty="0">
                <a:solidFill>
                  <a:schemeClr val="accent2"/>
                </a:solidFill>
                <a:latin typeface="Times New Roman" charset="0"/>
              </a:rPr>
              <a:t>0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.insertBack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s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s.setLabel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600" b="1" i="1" dirty="0">
                <a:solidFill>
                  <a:schemeClr val="accent2"/>
                </a:solidFill>
                <a:latin typeface="Times New Roman" charset="0"/>
              </a:rPr>
              <a:t>VISITED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i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 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 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while 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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L</a:t>
            </a:r>
            <a:r>
              <a:rPr lang="en-US" altLang="ko-KR" sz="1800" b="1" i="1" baseline="-25000" dirty="0" err="1">
                <a:solidFill>
                  <a:schemeClr val="accent2"/>
                </a:solidFill>
                <a:latin typeface="Times New Roman" charset="0"/>
              </a:rPr>
              <a:t>i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.empty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	L</a:t>
            </a:r>
            <a:r>
              <a:rPr lang="en-US" altLang="ko-KR" sz="1800" b="1" i="1" baseline="-25000" dirty="0">
                <a:solidFill>
                  <a:schemeClr val="accent2"/>
                </a:solidFill>
                <a:latin typeface="Times New Roman" charset="0"/>
              </a:rPr>
              <a:t>i </a:t>
            </a:r>
            <a:r>
              <a:rPr lang="en-US" altLang="ko-KR" sz="1800" baseline="-25000" dirty="0">
                <a:solidFill>
                  <a:schemeClr val="accent2"/>
                </a:solidFill>
                <a:latin typeface="Symbol" charset="2"/>
                <a:sym typeface="Symbol" charset="2"/>
              </a:rPr>
              <a:t>+</a:t>
            </a:r>
            <a:r>
              <a:rPr lang="en-US" altLang="ko-KR" sz="1800" baseline="-25000" dirty="0">
                <a:solidFill>
                  <a:schemeClr val="accent2"/>
                </a:solidFill>
                <a:latin typeface="Times New Roman" charset="0"/>
              </a:rPr>
              <a:t>1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new empty sequence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 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	for all 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v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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L</a:t>
            </a:r>
            <a:r>
              <a:rPr lang="en-US" altLang="ko-KR" sz="1800" b="1" i="1" baseline="-25000" dirty="0" err="1">
                <a:solidFill>
                  <a:schemeClr val="accent2"/>
                </a:solidFill>
                <a:latin typeface="Times New Roman" charset="0"/>
              </a:rPr>
              <a:t>i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.elements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() </a:t>
            </a:r>
            <a:b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</a:b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	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for all 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e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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v.incidentEdges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()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		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if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 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e.getLabel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()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600" b="1" i="1" dirty="0">
                <a:solidFill>
                  <a:schemeClr val="accent2"/>
                </a:solidFill>
                <a:latin typeface="Times New Roman" charset="0"/>
              </a:rPr>
              <a:t>UNEXPLORED</a:t>
            </a:r>
            <a:endParaRPr lang="en-US" altLang="ko-KR" sz="1800" dirty="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				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w </a:t>
            </a:r>
            <a:r>
              <a:rPr lang="en-US" altLang="ko-KR" sz="18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e.opposite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	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if 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w.getLabel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()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600" b="1" i="1" dirty="0">
                <a:solidFill>
                  <a:schemeClr val="accent2"/>
                </a:solidFill>
                <a:latin typeface="Times New Roman" charset="0"/>
              </a:rPr>
              <a:t>UNEXPLORED</a:t>
            </a:r>
            <a:endParaRPr lang="en-US" altLang="ko-KR" sz="1800" dirty="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			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e.setLabel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600" b="1" i="1" dirty="0">
                <a:solidFill>
                  <a:schemeClr val="accent2"/>
                </a:solidFill>
                <a:latin typeface="Times New Roman" charset="0"/>
              </a:rPr>
              <a:t>DISCOVERY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			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w.setLabel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600" b="1" i="1" dirty="0">
                <a:solidFill>
                  <a:schemeClr val="accent2"/>
                </a:solidFill>
                <a:latin typeface="Times New Roman" charset="0"/>
              </a:rPr>
              <a:t>VISITED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					L</a:t>
            </a:r>
            <a:r>
              <a:rPr lang="en-US" altLang="ko-KR" sz="1800" b="1" i="1" baseline="-25000" dirty="0">
                <a:solidFill>
                  <a:schemeClr val="accent2"/>
                </a:solidFill>
                <a:latin typeface="Times New Roman" charset="0"/>
              </a:rPr>
              <a:t>i </a:t>
            </a:r>
            <a:r>
              <a:rPr lang="en-US" altLang="ko-KR" sz="1800" baseline="-25000" dirty="0">
                <a:solidFill>
                  <a:schemeClr val="accent2"/>
                </a:solidFill>
                <a:latin typeface="Symbol" charset="2"/>
                <a:sym typeface="Symbol" charset="2"/>
              </a:rPr>
              <a:t>+</a:t>
            </a:r>
            <a:r>
              <a:rPr lang="en-US" altLang="ko-KR" sz="1800" baseline="-25000" dirty="0">
                <a:solidFill>
                  <a:schemeClr val="accent2"/>
                </a:solidFill>
                <a:latin typeface="Times New Roman" charset="0"/>
              </a:rPr>
              <a:t>1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.insertBack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w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	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else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					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e.setLabel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600" b="1" i="1" dirty="0">
                <a:solidFill>
                  <a:schemeClr val="accent2"/>
                </a:solidFill>
                <a:latin typeface="Times New Roman" charset="0"/>
              </a:rPr>
              <a:t>CROSS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i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Times New Roman" charset="0"/>
                <a:sym typeface="Symbol" charset="2"/>
              </a:rPr>
              <a:t>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i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  <a:latin typeface="Symbol" charset="2"/>
                <a:sym typeface="Symbol" charset="2"/>
              </a:rPr>
              <a:t>+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1</a:t>
            </a:r>
          </a:p>
        </p:txBody>
      </p:sp>
      <p:sp>
        <p:nvSpPr>
          <p:cNvPr id="5127" name="Text Box 5"/>
          <p:cNvSpPr txBox="1">
            <a:spLocks noChangeArrowheads="1"/>
          </p:cNvSpPr>
          <p:nvPr/>
        </p:nvSpPr>
        <p:spPr bwMode="auto">
          <a:xfrm>
            <a:off x="685800" y="2738438"/>
            <a:ext cx="3581400" cy="3582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3429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228600" defTabSz="3429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3429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3429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3429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ko-KR" sz="1800" dirty="0">
                <a:latin typeface="Times New Roman" charset="0"/>
              </a:rPr>
              <a:t> </a:t>
            </a:r>
            <a:r>
              <a:rPr lang="en-US" altLang="ko-KR" sz="1800" b="1" i="1" dirty="0">
                <a:solidFill>
                  <a:schemeClr val="tx2"/>
                </a:solidFill>
                <a:latin typeface="Times New Roman" charset="0"/>
              </a:rPr>
              <a:t>BFS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ko-KR" sz="1800" b="1" i="1" dirty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Input</a:t>
            </a:r>
            <a:r>
              <a:rPr lang="en-US" altLang="ko-KR" sz="1800" dirty="0">
                <a:latin typeface="Times New Roman" charset="0"/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graph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G</a:t>
            </a:r>
            <a:endParaRPr lang="en-US" altLang="ko-KR" sz="1800" dirty="0">
              <a:solidFill>
                <a:schemeClr val="accent2"/>
              </a:solidFill>
              <a:latin typeface="Times New Roman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Output</a:t>
            </a:r>
            <a:r>
              <a:rPr lang="en-US" altLang="ko-KR" sz="1800" dirty="0">
                <a:latin typeface="Times New Roman" charset="0"/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labeling of the edges </a:t>
            </a:r>
            <a:b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</a:b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and partition of the </a:t>
            </a:r>
            <a:b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</a:b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	vertices  of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G </a:t>
            </a:r>
            <a:endParaRPr lang="en-US" altLang="ko-KR" sz="1800" dirty="0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for all 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u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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G.vertices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u.setLabel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600" b="1" i="1" dirty="0">
                <a:solidFill>
                  <a:schemeClr val="accent2"/>
                </a:solidFill>
                <a:latin typeface="Times New Roman" charset="0"/>
              </a:rPr>
              <a:t>UNEXPLORED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Times New Roman" charset="0"/>
              </a:rPr>
              <a:t>for all </a:t>
            </a:r>
            <a:r>
              <a:rPr lang="en-US" altLang="ko-KR" sz="1800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e </a:t>
            </a:r>
            <a:r>
              <a:rPr lang="en-US" altLang="ko-KR" sz="1800" dirty="0">
                <a:solidFill>
                  <a:srgbClr val="000000"/>
                </a:solidFill>
                <a:latin typeface="Symbol" charset="2"/>
                <a:sym typeface="Symbol" charset="2"/>
              </a:rPr>
              <a:t></a:t>
            </a:r>
            <a:r>
              <a:rPr lang="en-US" altLang="ko-KR" sz="1800" b="1" i="1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G.edges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altLang="ko-KR" sz="1800" b="1" i="1" dirty="0" err="1">
                <a:solidFill>
                  <a:schemeClr val="accent2"/>
                </a:solidFill>
                <a:latin typeface="Times New Roman" charset="0"/>
              </a:rPr>
              <a:t>e.setLabel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600" b="1" i="1" dirty="0">
                <a:solidFill>
                  <a:schemeClr val="accent2"/>
                </a:solidFill>
                <a:latin typeface="Times New Roman" charset="0"/>
              </a:rPr>
              <a:t>UNEXPLORED</a:t>
            </a:r>
            <a:r>
              <a:rPr lang="en-US" altLang="ko-KR" sz="1800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u="sng" dirty="0">
                <a:solidFill>
                  <a:srgbClr val="000000"/>
                </a:solidFill>
                <a:latin typeface="Times New Roman" charset="0"/>
              </a:rPr>
              <a:t>for all </a:t>
            </a:r>
            <a:r>
              <a:rPr lang="en-US" altLang="ko-KR" sz="1800" u="sng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ko-KR" sz="1800" b="1" i="1" u="sng" dirty="0">
                <a:solidFill>
                  <a:schemeClr val="accent2"/>
                </a:solidFill>
                <a:latin typeface="Times New Roman" charset="0"/>
              </a:rPr>
              <a:t>v </a:t>
            </a:r>
            <a:r>
              <a:rPr lang="en-US" altLang="ko-KR" sz="1800" u="sng" dirty="0">
                <a:solidFill>
                  <a:srgbClr val="000000"/>
                </a:solidFill>
                <a:latin typeface="Symbol" charset="2"/>
                <a:sym typeface="Symbol" charset="2"/>
              </a:rPr>
              <a:t></a:t>
            </a:r>
            <a:r>
              <a:rPr lang="en-US" altLang="ko-KR" sz="1800" b="1" i="1" u="sng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altLang="ko-KR" sz="1800" b="1" i="1" u="sng" dirty="0" err="1">
                <a:solidFill>
                  <a:schemeClr val="accent2"/>
                </a:solidFill>
                <a:latin typeface="Times New Roman" charset="0"/>
              </a:rPr>
              <a:t>G.vertices</a:t>
            </a:r>
            <a:r>
              <a:rPr lang="en-US" altLang="ko-KR" sz="1800" u="sng" dirty="0">
                <a:solidFill>
                  <a:schemeClr val="accent2"/>
                </a:solidFill>
                <a:latin typeface="Times New Roman" charset="0"/>
              </a:rPr>
              <a:t>()</a:t>
            </a:r>
            <a:endParaRPr lang="en-US" altLang="ko-KR" sz="1800" b="1" u="sng" dirty="0">
              <a:solidFill>
                <a:srgbClr val="000000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b="1" u="sng" dirty="0">
                <a:solidFill>
                  <a:srgbClr val="000000"/>
                </a:solidFill>
                <a:latin typeface="Times New Roman" charset="0"/>
              </a:rPr>
              <a:t>	if</a:t>
            </a:r>
            <a:r>
              <a:rPr lang="en-US" altLang="ko-KR" sz="1800" u="sng" dirty="0">
                <a:solidFill>
                  <a:schemeClr val="tx2"/>
                </a:solidFill>
                <a:latin typeface="Times New Roman" charset="0"/>
              </a:rPr>
              <a:t>  </a:t>
            </a:r>
            <a:r>
              <a:rPr lang="en-US" altLang="ko-KR" sz="1800" b="1" i="1" u="sng" dirty="0" err="1">
                <a:solidFill>
                  <a:schemeClr val="accent2"/>
                </a:solidFill>
                <a:latin typeface="Times New Roman" charset="0"/>
              </a:rPr>
              <a:t>v.getLabel</a:t>
            </a:r>
            <a:r>
              <a:rPr lang="en-US" altLang="ko-KR" sz="1800" u="sng" dirty="0">
                <a:solidFill>
                  <a:schemeClr val="accent2"/>
                </a:solidFill>
                <a:latin typeface="Times New Roman" charset="0"/>
              </a:rPr>
              <a:t>() </a:t>
            </a:r>
            <a:r>
              <a:rPr lang="en-US" altLang="ko-KR" sz="1800" u="sng" dirty="0">
                <a:solidFill>
                  <a:srgbClr val="000000"/>
                </a:solidFill>
                <a:latin typeface="Symbol" charset="2"/>
                <a:sym typeface="Symbol" charset="2"/>
              </a:rPr>
              <a:t>= </a:t>
            </a:r>
            <a:r>
              <a:rPr lang="en-US" altLang="ko-KR" sz="1600" b="1" i="1" u="sng" dirty="0">
                <a:solidFill>
                  <a:schemeClr val="accent2"/>
                </a:solidFill>
                <a:latin typeface="Times New Roman" charset="0"/>
              </a:rPr>
              <a:t>UNEXPLORED</a:t>
            </a:r>
            <a:endParaRPr lang="en-US" altLang="ko-KR" sz="1800" b="1" u="sng" dirty="0">
              <a:solidFill>
                <a:schemeClr val="accent2"/>
              </a:solidFill>
              <a:latin typeface="Times New Roman" charset="0"/>
              <a:sym typeface="Symbol" charset="2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ko-KR" sz="1800" u="sng" dirty="0">
                <a:solidFill>
                  <a:schemeClr val="accent2"/>
                </a:solidFill>
                <a:latin typeface="Times New Roman" charset="0"/>
              </a:rPr>
              <a:t>		</a:t>
            </a:r>
            <a:r>
              <a:rPr lang="en-US" altLang="ko-KR" sz="1800" b="1" i="1" u="sng" dirty="0">
                <a:solidFill>
                  <a:schemeClr val="accent2"/>
                </a:solidFill>
                <a:latin typeface="Times New Roman" charset="0"/>
              </a:rPr>
              <a:t>BFS</a:t>
            </a:r>
            <a:r>
              <a:rPr lang="en-US" altLang="ko-KR" sz="1800" u="sng" dirty="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ko-KR" sz="1800" b="1" i="1" u="sng" dirty="0">
                <a:solidFill>
                  <a:schemeClr val="accent2"/>
                </a:solidFill>
                <a:latin typeface="Times New Roman" charset="0"/>
              </a:rPr>
              <a:t>G, v</a:t>
            </a:r>
            <a:r>
              <a:rPr lang="en-US" altLang="ko-KR" sz="1800" u="sng" dirty="0">
                <a:solidFill>
                  <a:schemeClr val="accent2"/>
                </a:solidFill>
                <a:latin typeface="Times New Roman" charset="0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028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1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1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1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1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1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1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1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1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1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041FFA-95F2-4CC5-BE63-CABE58D1D820}" type="slidenum">
              <a:rPr lang="ko-KR" altLang="en-US" smtClean="0"/>
              <a:pPr>
                <a:defRPr/>
              </a:pPr>
              <a:t>45</a:t>
            </a:fld>
            <a:endParaRPr lang="en-US" altLang="ko-K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0"/>
            <a:ext cx="449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64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Properties</a:t>
            </a:r>
          </a:p>
        </p:txBody>
      </p:sp>
      <p:sp>
        <p:nvSpPr>
          <p:cNvPr id="9221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Notation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ko-KR" sz="2000" b="1" i="1" dirty="0" err="1">
                <a:latin typeface="Times New Roman" charset="0"/>
              </a:rPr>
              <a:t>G</a:t>
            </a:r>
            <a:r>
              <a:rPr lang="en-US" altLang="ko-KR" sz="2000" b="1" i="1" baseline="-25000" dirty="0" err="1">
                <a:latin typeface="Times New Roman" charset="0"/>
              </a:rPr>
              <a:t>s</a:t>
            </a:r>
            <a:r>
              <a:rPr lang="en-US" altLang="ko-KR" sz="2000" dirty="0"/>
              <a:t>: connected component of </a:t>
            </a:r>
            <a:r>
              <a:rPr lang="en-US" altLang="ko-KR" sz="2000" b="1" i="1" dirty="0">
                <a:latin typeface="Times New Roman" charset="0"/>
              </a:rPr>
              <a:t>s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Property 1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ko-KR" sz="2000" dirty="0"/>
              <a:t>	</a:t>
            </a:r>
            <a:r>
              <a:rPr lang="en-US" altLang="ko-KR" sz="2000" b="1" i="1" dirty="0">
                <a:latin typeface="Times New Roman" charset="0"/>
              </a:rPr>
              <a:t>BFS</a:t>
            </a:r>
            <a:r>
              <a:rPr lang="en-US" altLang="ko-KR" sz="2000" dirty="0">
                <a:latin typeface="Times New Roman" charset="0"/>
              </a:rPr>
              <a:t>(</a:t>
            </a:r>
            <a:r>
              <a:rPr lang="en-US" altLang="ko-KR" sz="2000" b="1" i="1" dirty="0">
                <a:latin typeface="Times New Roman" charset="0"/>
              </a:rPr>
              <a:t>G, s</a:t>
            </a:r>
            <a:r>
              <a:rPr lang="en-US" altLang="ko-KR" sz="2000" dirty="0">
                <a:latin typeface="Times New Roman" charset="0"/>
              </a:rPr>
              <a:t>) </a:t>
            </a:r>
            <a:r>
              <a:rPr lang="en-US" altLang="ko-KR" sz="2000" dirty="0"/>
              <a:t>visits all the vertices and edges of </a:t>
            </a:r>
            <a:r>
              <a:rPr lang="en-US" altLang="ko-KR" sz="2000" b="1" i="1" dirty="0" err="1">
                <a:latin typeface="Times New Roman" charset="0"/>
              </a:rPr>
              <a:t>G</a:t>
            </a:r>
            <a:r>
              <a:rPr lang="en-US" altLang="ko-KR" sz="2000" b="1" i="1" baseline="-25000" dirty="0" err="1">
                <a:latin typeface="Times New Roman" charset="0"/>
              </a:rPr>
              <a:t>s</a:t>
            </a:r>
            <a:r>
              <a:rPr lang="en-US" altLang="ko-KR" sz="2000" dirty="0"/>
              <a:t> 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Property 2</a:t>
            </a:r>
            <a:endParaRPr lang="en-US" altLang="ko-KR" sz="2400" dirty="0"/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ko-KR" sz="2000" dirty="0"/>
              <a:t>	The discovery edges labeled by </a:t>
            </a:r>
            <a:r>
              <a:rPr lang="en-US" altLang="ko-KR" sz="2000" b="1" i="1" dirty="0">
                <a:latin typeface="Times New Roman" charset="0"/>
              </a:rPr>
              <a:t>BFS</a:t>
            </a:r>
            <a:r>
              <a:rPr lang="en-US" altLang="ko-KR" sz="2000" dirty="0">
                <a:latin typeface="Times New Roman" charset="0"/>
              </a:rPr>
              <a:t>(</a:t>
            </a:r>
            <a:r>
              <a:rPr lang="en-US" altLang="ko-KR" sz="2000" b="1" i="1" dirty="0">
                <a:latin typeface="Times New Roman" charset="0"/>
              </a:rPr>
              <a:t>G, s</a:t>
            </a:r>
            <a:r>
              <a:rPr lang="en-US" altLang="ko-KR" sz="2000" dirty="0">
                <a:latin typeface="Times New Roman" charset="0"/>
              </a:rPr>
              <a:t>) </a:t>
            </a:r>
            <a:r>
              <a:rPr lang="en-US" altLang="ko-KR" sz="2000" dirty="0"/>
              <a:t>form a spanning tree </a:t>
            </a:r>
            <a:r>
              <a:rPr lang="en-US" altLang="ko-KR" sz="2000" b="1" i="1" dirty="0" err="1">
                <a:latin typeface="Times New Roman" charset="0"/>
              </a:rPr>
              <a:t>T</a:t>
            </a:r>
            <a:r>
              <a:rPr lang="en-US" altLang="ko-KR" sz="2000" b="1" i="1" baseline="-25000" dirty="0" err="1">
                <a:latin typeface="Times New Roman" charset="0"/>
              </a:rPr>
              <a:t>s</a:t>
            </a:r>
            <a:r>
              <a:rPr lang="en-US" altLang="ko-KR" sz="2000" dirty="0"/>
              <a:t> of </a:t>
            </a:r>
            <a:r>
              <a:rPr lang="en-US" altLang="ko-KR" sz="2000" b="1" i="1" dirty="0" err="1">
                <a:latin typeface="Times New Roman" charset="0"/>
              </a:rPr>
              <a:t>G</a:t>
            </a:r>
            <a:r>
              <a:rPr lang="en-US" altLang="ko-KR" sz="2000" b="1" i="1" baseline="-25000" dirty="0" err="1">
                <a:latin typeface="Times New Roman" charset="0"/>
              </a:rPr>
              <a:t>s</a:t>
            </a:r>
            <a:endParaRPr lang="en-US" altLang="ko-KR" sz="2000" b="1" i="1" baseline="-25000" dirty="0">
              <a:latin typeface="Times New Roman" charset="0"/>
            </a:endParaRP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Property 3</a:t>
            </a:r>
            <a:endParaRPr lang="en-US" altLang="ko-KR" sz="2400" dirty="0"/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ko-KR" sz="2000" dirty="0"/>
              <a:t>	For each vertex </a:t>
            </a:r>
            <a:r>
              <a:rPr lang="en-US" altLang="ko-KR" sz="2000" b="1" i="1" dirty="0">
                <a:latin typeface="Times New Roman" charset="0"/>
              </a:rPr>
              <a:t>v</a:t>
            </a:r>
            <a:r>
              <a:rPr lang="en-US" altLang="ko-KR" sz="2000" dirty="0"/>
              <a:t> in </a:t>
            </a:r>
            <a:r>
              <a:rPr lang="en-US" altLang="ko-KR" sz="2000" b="1" i="1" dirty="0">
                <a:latin typeface="Times New Roman" charset="0"/>
              </a:rPr>
              <a:t>L</a:t>
            </a:r>
            <a:r>
              <a:rPr lang="en-US" altLang="ko-KR" sz="2000" b="1" i="1" baseline="-25000" dirty="0">
                <a:latin typeface="Times New Roman" charset="0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ko-KR" sz="1800" dirty="0"/>
              <a:t>The path of  </a:t>
            </a:r>
            <a:r>
              <a:rPr lang="en-US" altLang="ko-KR" sz="1800" b="1" i="1" dirty="0" err="1">
                <a:latin typeface="Times New Roman" charset="0"/>
              </a:rPr>
              <a:t>T</a:t>
            </a:r>
            <a:r>
              <a:rPr lang="en-US" altLang="ko-KR" sz="1800" b="1" i="1" baseline="-25000" dirty="0" err="1">
                <a:latin typeface="Times New Roman" charset="0"/>
              </a:rPr>
              <a:t>s</a:t>
            </a:r>
            <a:r>
              <a:rPr lang="en-US" altLang="ko-KR" sz="1800" dirty="0"/>
              <a:t> from </a:t>
            </a:r>
            <a:r>
              <a:rPr lang="en-US" altLang="ko-KR" sz="1800" b="1" i="1" dirty="0">
                <a:latin typeface="Times New Roman" charset="0"/>
              </a:rPr>
              <a:t>s </a:t>
            </a:r>
            <a:r>
              <a:rPr lang="en-US" altLang="ko-KR" sz="1800" dirty="0"/>
              <a:t>to </a:t>
            </a:r>
            <a:r>
              <a:rPr lang="en-US" altLang="ko-KR" sz="1800" b="1" i="1" dirty="0">
                <a:latin typeface="Times New Roman" charset="0"/>
              </a:rPr>
              <a:t>v </a:t>
            </a:r>
            <a:r>
              <a:rPr lang="en-US" altLang="ko-KR" sz="1800" dirty="0"/>
              <a:t>has </a:t>
            </a:r>
            <a:r>
              <a:rPr lang="en-US" altLang="ko-KR" sz="1800" b="1" i="1" dirty="0" err="1">
                <a:latin typeface="Times New Roman" charset="0"/>
              </a:rPr>
              <a:t>i</a:t>
            </a:r>
            <a:r>
              <a:rPr lang="en-US" altLang="ko-KR" sz="1800" dirty="0"/>
              <a:t> edges 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ko-KR" sz="1800" dirty="0"/>
              <a:t>Every path from </a:t>
            </a:r>
            <a:r>
              <a:rPr lang="en-US" altLang="ko-KR" sz="1800" b="1" i="1" dirty="0">
                <a:latin typeface="Times New Roman" charset="0"/>
              </a:rPr>
              <a:t>s </a:t>
            </a:r>
            <a:r>
              <a:rPr lang="en-US" altLang="ko-KR" sz="1800" dirty="0"/>
              <a:t>to </a:t>
            </a:r>
            <a:r>
              <a:rPr lang="en-US" altLang="ko-KR" sz="1800" b="1" i="1" dirty="0">
                <a:latin typeface="Times New Roman" charset="0"/>
              </a:rPr>
              <a:t>v </a:t>
            </a:r>
            <a:r>
              <a:rPr lang="en-US" altLang="ko-KR" sz="1800" dirty="0"/>
              <a:t>in </a:t>
            </a:r>
            <a:r>
              <a:rPr lang="en-US" altLang="ko-KR" sz="1800" b="1" i="1" dirty="0" err="1">
                <a:latin typeface="Times New Roman" charset="0"/>
              </a:rPr>
              <a:t>G</a:t>
            </a:r>
            <a:r>
              <a:rPr lang="en-US" altLang="ko-KR" sz="1800" b="1" i="1" baseline="-25000" dirty="0" err="1">
                <a:latin typeface="Times New Roman" charset="0"/>
              </a:rPr>
              <a:t>s</a:t>
            </a:r>
            <a:r>
              <a:rPr lang="en-US" altLang="ko-KR" sz="1800" b="1" i="1" dirty="0">
                <a:latin typeface="Times New Roman" charset="0"/>
              </a:rPr>
              <a:t> </a:t>
            </a:r>
            <a:r>
              <a:rPr lang="en-US" altLang="ko-KR" sz="1800" dirty="0"/>
              <a:t>has at least </a:t>
            </a:r>
            <a:r>
              <a:rPr lang="en-US" altLang="ko-KR" sz="1800" b="1" i="1" dirty="0" err="1">
                <a:latin typeface="Times New Roman" charset="0"/>
              </a:rPr>
              <a:t>i</a:t>
            </a:r>
            <a:r>
              <a:rPr lang="en-US" altLang="ko-KR" sz="1800" dirty="0"/>
              <a:t> edges (i.e., find a shortest path)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222" name="AutoShape 18"/>
          <p:cNvSpPr>
            <a:spLocks noChangeArrowheads="1"/>
          </p:cNvSpPr>
          <p:nvPr/>
        </p:nvSpPr>
        <p:spPr bwMode="auto">
          <a:xfrm>
            <a:off x="6043613" y="5683250"/>
            <a:ext cx="2049462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9223" name="AutoShape 19"/>
          <p:cNvSpPr>
            <a:spLocks noChangeArrowheads="1"/>
          </p:cNvSpPr>
          <p:nvPr/>
        </p:nvSpPr>
        <p:spPr bwMode="auto">
          <a:xfrm>
            <a:off x="5448300" y="4954588"/>
            <a:ext cx="3148013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9224" name="AutoShape 20"/>
          <p:cNvSpPr>
            <a:spLocks noChangeArrowheads="1"/>
          </p:cNvSpPr>
          <p:nvPr/>
        </p:nvSpPr>
        <p:spPr bwMode="auto">
          <a:xfrm>
            <a:off x="6053138" y="4222750"/>
            <a:ext cx="827087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9225" name="Oval 21"/>
          <p:cNvSpPr>
            <a:spLocks noChangeAspect="1" noChangeArrowheads="1"/>
          </p:cNvSpPr>
          <p:nvPr/>
        </p:nvSpPr>
        <p:spPr bwMode="auto">
          <a:xfrm>
            <a:off x="6891338" y="5016500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C</a:t>
            </a:r>
          </a:p>
        </p:txBody>
      </p:sp>
      <p:sp>
        <p:nvSpPr>
          <p:cNvPr id="9226" name="Oval 22"/>
          <p:cNvSpPr>
            <a:spLocks noChangeAspect="1" noChangeArrowheads="1"/>
          </p:cNvSpPr>
          <p:nvPr/>
        </p:nvSpPr>
        <p:spPr bwMode="auto">
          <a:xfrm>
            <a:off x="5670550" y="5016500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9227" name="Oval 23"/>
          <p:cNvSpPr>
            <a:spLocks noChangeAspect="1" noChangeArrowheads="1"/>
          </p:cNvSpPr>
          <p:nvPr/>
        </p:nvSpPr>
        <p:spPr bwMode="auto">
          <a:xfrm>
            <a:off x="6299200" y="4284663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9228" name="Oval 24"/>
          <p:cNvSpPr>
            <a:spLocks noChangeAspect="1" noChangeArrowheads="1"/>
          </p:cNvSpPr>
          <p:nvPr/>
        </p:nvSpPr>
        <p:spPr bwMode="auto">
          <a:xfrm>
            <a:off x="6280150" y="574833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E</a:t>
            </a:r>
          </a:p>
        </p:txBody>
      </p:sp>
      <p:cxnSp>
        <p:nvCxnSpPr>
          <p:cNvPr id="9229" name="AutoShape 25"/>
          <p:cNvCxnSpPr>
            <a:cxnSpLocks noChangeAspect="1" noChangeShapeType="1"/>
            <a:stCxn id="9227" idx="3"/>
            <a:endCxn id="9226" idx="7"/>
          </p:cNvCxnSpPr>
          <p:nvPr/>
        </p:nvCxnSpPr>
        <p:spPr bwMode="auto">
          <a:xfrm flipH="1">
            <a:off x="5983288" y="4616450"/>
            <a:ext cx="368300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26"/>
          <p:cNvCxnSpPr>
            <a:cxnSpLocks noChangeAspect="1" noChangeShapeType="1"/>
            <a:stCxn id="9228" idx="1"/>
            <a:endCxn id="9226" idx="5"/>
          </p:cNvCxnSpPr>
          <p:nvPr/>
        </p:nvCxnSpPr>
        <p:spPr bwMode="auto">
          <a:xfrm flipH="1" flipV="1">
            <a:off x="5983288" y="5348288"/>
            <a:ext cx="349250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27"/>
          <p:cNvCxnSpPr>
            <a:cxnSpLocks noChangeAspect="1" noChangeShapeType="1"/>
            <a:stCxn id="9228" idx="7"/>
            <a:endCxn id="9225" idx="3"/>
          </p:cNvCxnSpPr>
          <p:nvPr/>
        </p:nvCxnSpPr>
        <p:spPr bwMode="auto">
          <a:xfrm flipV="1">
            <a:off x="6592888" y="5348288"/>
            <a:ext cx="35083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28"/>
          <p:cNvCxnSpPr>
            <a:cxnSpLocks noChangeAspect="1" noChangeShapeType="1"/>
            <a:stCxn id="9227" idx="5"/>
            <a:endCxn id="9225" idx="1"/>
          </p:cNvCxnSpPr>
          <p:nvPr/>
        </p:nvCxnSpPr>
        <p:spPr bwMode="auto">
          <a:xfrm>
            <a:off x="6611938" y="4616450"/>
            <a:ext cx="33178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29"/>
          <p:cNvCxnSpPr>
            <a:cxnSpLocks noChangeAspect="1" noChangeShapeType="1"/>
            <a:stCxn id="9226" idx="6"/>
            <a:endCxn id="9225" idx="2"/>
          </p:cNvCxnSpPr>
          <p:nvPr/>
        </p:nvCxnSpPr>
        <p:spPr bwMode="auto">
          <a:xfrm>
            <a:off x="6054725" y="5199063"/>
            <a:ext cx="815975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4" name="Oval 30"/>
          <p:cNvSpPr>
            <a:spLocks noChangeAspect="1" noChangeArrowheads="1"/>
          </p:cNvSpPr>
          <p:nvPr/>
        </p:nvSpPr>
        <p:spPr bwMode="auto">
          <a:xfrm>
            <a:off x="8113713" y="5016500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D</a:t>
            </a:r>
          </a:p>
        </p:txBody>
      </p:sp>
      <p:cxnSp>
        <p:nvCxnSpPr>
          <p:cNvPr id="9235" name="AutoShape 31"/>
          <p:cNvCxnSpPr>
            <a:cxnSpLocks noChangeAspect="1" noChangeShapeType="1"/>
            <a:stCxn id="9240" idx="7"/>
            <a:endCxn id="9234" idx="3"/>
          </p:cNvCxnSpPr>
          <p:nvPr/>
        </p:nvCxnSpPr>
        <p:spPr bwMode="auto">
          <a:xfrm flipV="1">
            <a:off x="7815263" y="5348288"/>
            <a:ext cx="35083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6" name="AutoShape 32"/>
          <p:cNvCxnSpPr>
            <a:cxnSpLocks noChangeAspect="1" noChangeShapeType="1"/>
            <a:stCxn id="9234" idx="1"/>
            <a:endCxn id="9227" idx="6"/>
          </p:cNvCxnSpPr>
          <p:nvPr/>
        </p:nvCxnSpPr>
        <p:spPr bwMode="auto">
          <a:xfrm flipH="1" flipV="1">
            <a:off x="6683375" y="4467225"/>
            <a:ext cx="1482725" cy="582613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7" name="Text Box 33"/>
          <p:cNvSpPr txBox="1">
            <a:spLocks noChangeArrowheads="1"/>
          </p:cNvSpPr>
          <p:nvPr/>
        </p:nvSpPr>
        <p:spPr bwMode="auto">
          <a:xfrm>
            <a:off x="5556250" y="4041775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charset="0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charset="0"/>
              </a:rPr>
              <a:t>0</a:t>
            </a:r>
          </a:p>
        </p:txBody>
      </p:sp>
      <p:sp>
        <p:nvSpPr>
          <p:cNvPr id="9238" name="Text Box 34"/>
          <p:cNvSpPr txBox="1">
            <a:spLocks noChangeArrowheads="1"/>
          </p:cNvSpPr>
          <p:nvPr/>
        </p:nvSpPr>
        <p:spPr bwMode="auto">
          <a:xfrm>
            <a:off x="4946650" y="4765675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charset="0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charset="0"/>
              </a:rPr>
              <a:t>1</a:t>
            </a:r>
          </a:p>
        </p:txBody>
      </p:sp>
      <p:cxnSp>
        <p:nvCxnSpPr>
          <p:cNvPr id="9239" name="AutoShape 35"/>
          <p:cNvCxnSpPr>
            <a:cxnSpLocks noChangeAspect="1" noChangeShapeType="1"/>
            <a:stCxn id="9225" idx="6"/>
            <a:endCxn id="9234" idx="2"/>
          </p:cNvCxnSpPr>
          <p:nvPr/>
        </p:nvCxnSpPr>
        <p:spPr bwMode="auto">
          <a:xfrm>
            <a:off x="7275513" y="5199063"/>
            <a:ext cx="817562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36"/>
          <p:cNvSpPr>
            <a:spLocks noChangeAspect="1" noChangeArrowheads="1"/>
          </p:cNvSpPr>
          <p:nvPr/>
        </p:nvSpPr>
        <p:spPr bwMode="auto">
          <a:xfrm>
            <a:off x="7502525" y="574833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F</a:t>
            </a:r>
          </a:p>
        </p:txBody>
      </p:sp>
      <p:cxnSp>
        <p:nvCxnSpPr>
          <p:cNvPr id="9241" name="AutoShape 37"/>
          <p:cNvCxnSpPr>
            <a:cxnSpLocks noChangeAspect="1" noChangeShapeType="1"/>
            <a:stCxn id="9225" idx="5"/>
            <a:endCxn id="9240" idx="1"/>
          </p:cNvCxnSpPr>
          <p:nvPr/>
        </p:nvCxnSpPr>
        <p:spPr bwMode="auto">
          <a:xfrm>
            <a:off x="7204075" y="5348288"/>
            <a:ext cx="350838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2" name="Text Box 38"/>
          <p:cNvSpPr txBox="1">
            <a:spLocks noChangeArrowheads="1"/>
          </p:cNvSpPr>
          <p:nvPr/>
        </p:nvSpPr>
        <p:spPr bwMode="auto">
          <a:xfrm>
            <a:off x="5537200" y="548005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charset="0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charset="0"/>
              </a:rPr>
              <a:t>2</a:t>
            </a:r>
          </a:p>
        </p:txBody>
      </p:sp>
      <p:sp>
        <p:nvSpPr>
          <p:cNvPr id="9243" name="Oval 40"/>
          <p:cNvSpPr>
            <a:spLocks noChangeAspect="1" noChangeArrowheads="1"/>
          </p:cNvSpPr>
          <p:nvPr/>
        </p:nvSpPr>
        <p:spPr bwMode="auto">
          <a:xfrm>
            <a:off x="6869113" y="2406650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C</a:t>
            </a:r>
          </a:p>
        </p:txBody>
      </p:sp>
      <p:sp>
        <p:nvSpPr>
          <p:cNvPr id="9244" name="Oval 41"/>
          <p:cNvSpPr>
            <a:spLocks noChangeAspect="1" noChangeArrowheads="1"/>
          </p:cNvSpPr>
          <p:nvPr/>
        </p:nvSpPr>
        <p:spPr bwMode="auto">
          <a:xfrm>
            <a:off x="5648325" y="2406650"/>
            <a:ext cx="366713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9245" name="Oval 42"/>
          <p:cNvSpPr>
            <a:spLocks noChangeAspect="1" noChangeArrowheads="1"/>
          </p:cNvSpPr>
          <p:nvPr/>
        </p:nvSpPr>
        <p:spPr bwMode="auto">
          <a:xfrm>
            <a:off x="6276975" y="1674813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9246" name="Oval 43"/>
          <p:cNvSpPr>
            <a:spLocks noChangeAspect="1" noChangeArrowheads="1"/>
          </p:cNvSpPr>
          <p:nvPr/>
        </p:nvSpPr>
        <p:spPr bwMode="auto">
          <a:xfrm>
            <a:off x="6257925" y="313848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E</a:t>
            </a:r>
          </a:p>
        </p:txBody>
      </p:sp>
      <p:cxnSp>
        <p:nvCxnSpPr>
          <p:cNvPr id="9247" name="AutoShape 44"/>
          <p:cNvCxnSpPr>
            <a:cxnSpLocks noChangeAspect="1" noChangeShapeType="1"/>
            <a:stCxn id="9245" idx="3"/>
            <a:endCxn id="9244" idx="7"/>
          </p:cNvCxnSpPr>
          <p:nvPr/>
        </p:nvCxnSpPr>
        <p:spPr bwMode="auto">
          <a:xfrm flipH="1">
            <a:off x="5961063" y="1997075"/>
            <a:ext cx="368300" cy="452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48" name="AutoShape 45"/>
          <p:cNvCxnSpPr>
            <a:cxnSpLocks noChangeAspect="1" noChangeShapeType="1"/>
            <a:stCxn id="9246" idx="1"/>
            <a:endCxn id="9244" idx="5"/>
          </p:cNvCxnSpPr>
          <p:nvPr/>
        </p:nvCxnSpPr>
        <p:spPr bwMode="auto">
          <a:xfrm flipH="1" flipV="1">
            <a:off x="5961063" y="2728913"/>
            <a:ext cx="349250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49" name="AutoShape 46"/>
          <p:cNvCxnSpPr>
            <a:cxnSpLocks noChangeAspect="1" noChangeShapeType="1"/>
            <a:stCxn id="9246" idx="7"/>
            <a:endCxn id="9243" idx="3"/>
          </p:cNvCxnSpPr>
          <p:nvPr/>
        </p:nvCxnSpPr>
        <p:spPr bwMode="auto">
          <a:xfrm flipV="1">
            <a:off x="6570663" y="2728913"/>
            <a:ext cx="350837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50" name="AutoShape 47"/>
          <p:cNvCxnSpPr>
            <a:cxnSpLocks noChangeAspect="1" noChangeShapeType="1"/>
            <a:stCxn id="9245" idx="5"/>
            <a:endCxn id="9243" idx="1"/>
          </p:cNvCxnSpPr>
          <p:nvPr/>
        </p:nvCxnSpPr>
        <p:spPr bwMode="auto">
          <a:xfrm>
            <a:off x="6589713" y="1997075"/>
            <a:ext cx="331787" cy="452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51" name="AutoShape 48"/>
          <p:cNvCxnSpPr>
            <a:cxnSpLocks noChangeAspect="1" noChangeShapeType="1"/>
            <a:stCxn id="9244" idx="6"/>
            <a:endCxn id="9243" idx="2"/>
          </p:cNvCxnSpPr>
          <p:nvPr/>
        </p:nvCxnSpPr>
        <p:spPr bwMode="auto">
          <a:xfrm>
            <a:off x="6022975" y="2589213"/>
            <a:ext cx="8350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52" name="Oval 49"/>
          <p:cNvSpPr>
            <a:spLocks noChangeAspect="1" noChangeArrowheads="1"/>
          </p:cNvSpPr>
          <p:nvPr/>
        </p:nvSpPr>
        <p:spPr bwMode="auto">
          <a:xfrm>
            <a:off x="8091488" y="2406650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D</a:t>
            </a:r>
          </a:p>
        </p:txBody>
      </p:sp>
      <p:cxnSp>
        <p:nvCxnSpPr>
          <p:cNvPr id="9253" name="AutoShape 50"/>
          <p:cNvCxnSpPr>
            <a:cxnSpLocks noChangeAspect="1" noChangeShapeType="1"/>
            <a:stCxn id="9256" idx="7"/>
            <a:endCxn id="9252" idx="3"/>
          </p:cNvCxnSpPr>
          <p:nvPr/>
        </p:nvCxnSpPr>
        <p:spPr bwMode="auto">
          <a:xfrm flipV="1">
            <a:off x="7793038" y="2728913"/>
            <a:ext cx="350837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54" name="AutoShape 51"/>
          <p:cNvCxnSpPr>
            <a:cxnSpLocks noChangeAspect="1" noChangeShapeType="1"/>
            <a:stCxn id="9252" idx="1"/>
            <a:endCxn id="9245" idx="6"/>
          </p:cNvCxnSpPr>
          <p:nvPr/>
        </p:nvCxnSpPr>
        <p:spPr bwMode="auto">
          <a:xfrm flipH="1" flipV="1">
            <a:off x="6651625" y="1857375"/>
            <a:ext cx="1492250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55" name="AutoShape 52"/>
          <p:cNvCxnSpPr>
            <a:cxnSpLocks noChangeAspect="1" noChangeShapeType="1"/>
            <a:stCxn id="9243" idx="6"/>
            <a:endCxn id="9252" idx="2"/>
          </p:cNvCxnSpPr>
          <p:nvPr/>
        </p:nvCxnSpPr>
        <p:spPr bwMode="auto">
          <a:xfrm>
            <a:off x="7243763" y="2589213"/>
            <a:ext cx="8366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56" name="Oval 53"/>
          <p:cNvSpPr>
            <a:spLocks noChangeAspect="1" noChangeArrowheads="1"/>
          </p:cNvSpPr>
          <p:nvPr/>
        </p:nvSpPr>
        <p:spPr bwMode="auto">
          <a:xfrm>
            <a:off x="7480300" y="313848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F</a:t>
            </a:r>
          </a:p>
        </p:txBody>
      </p:sp>
      <p:cxnSp>
        <p:nvCxnSpPr>
          <p:cNvPr id="9257" name="AutoShape 54"/>
          <p:cNvCxnSpPr>
            <a:cxnSpLocks noChangeAspect="1" noChangeShapeType="1"/>
            <a:stCxn id="9243" idx="5"/>
            <a:endCxn id="9256" idx="1"/>
          </p:cNvCxnSpPr>
          <p:nvPr/>
        </p:nvCxnSpPr>
        <p:spPr bwMode="auto">
          <a:xfrm>
            <a:off x="7181850" y="2728913"/>
            <a:ext cx="350838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619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Analysis</a:t>
            </a:r>
          </a:p>
        </p:txBody>
      </p:sp>
      <p:sp>
        <p:nvSpPr>
          <p:cNvPr id="10245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/>
              <a:t>Setting/getting a vertex/edge label takes </a:t>
            </a:r>
            <a:r>
              <a:rPr lang="en-US" altLang="ko-KR" sz="2400" b="1" i="1">
                <a:latin typeface="Times New Roman" charset="0"/>
              </a:rPr>
              <a:t>O</a:t>
            </a:r>
            <a:r>
              <a:rPr lang="en-US" altLang="ko-KR" sz="2400">
                <a:latin typeface="Times New Roman" charset="0"/>
              </a:rPr>
              <a:t>(1)</a:t>
            </a:r>
            <a:r>
              <a:rPr lang="en-US" altLang="ko-KR" sz="2400"/>
              <a:t>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/>
              <a:t>Each vertex is labeled twice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/>
              <a:t>once as UNEXPLORED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/>
              <a:t>once as </a:t>
            </a:r>
            <a:r>
              <a:rPr lang="en-US" altLang="ko-KR" sz="2000">
                <a:solidFill>
                  <a:schemeClr val="tx2"/>
                </a:solidFill>
              </a:rPr>
              <a:t>VISITED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/>
              <a:t>Each edge is labeled twice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/>
              <a:t>once as UNEXPLORED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/>
              <a:t>once as </a:t>
            </a:r>
            <a:r>
              <a:rPr lang="en-US" altLang="ko-KR" sz="2000">
                <a:solidFill>
                  <a:schemeClr val="tx2"/>
                </a:solidFill>
              </a:rPr>
              <a:t>DISCOVERY</a:t>
            </a:r>
            <a:r>
              <a:rPr lang="en-US" altLang="ko-KR" sz="2000"/>
              <a:t> or </a:t>
            </a:r>
            <a:r>
              <a:rPr lang="en-US" altLang="ko-KR" sz="2000">
                <a:solidFill>
                  <a:schemeClr val="accent2"/>
                </a:solidFill>
              </a:rPr>
              <a:t>CROSS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/>
              <a:t>Each vertex is inserted once into a sequence </a:t>
            </a:r>
            <a:r>
              <a:rPr lang="en-US" altLang="ko-KR" sz="2400" b="1" i="1">
                <a:latin typeface="Times New Roman" charset="0"/>
              </a:rPr>
              <a:t>L</a:t>
            </a:r>
            <a:r>
              <a:rPr lang="en-US" altLang="ko-KR" sz="2400" b="1" i="1" baseline="-25000">
                <a:latin typeface="Times New Roman" charset="0"/>
              </a:rPr>
              <a:t>i</a:t>
            </a:r>
            <a:r>
              <a:rPr lang="en-US" altLang="ko-KR" sz="240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/>
              <a:t>Method incidentEdges is called once for each vertex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/>
              <a:t>BFS runs in </a:t>
            </a:r>
            <a:r>
              <a:rPr lang="en-US" altLang="ko-KR" sz="2400" b="1" i="1">
                <a:latin typeface="Times New Roman" charset="0"/>
              </a:rPr>
              <a:t>O</a:t>
            </a:r>
            <a:r>
              <a:rPr lang="en-US" altLang="ko-KR" sz="2400">
                <a:latin typeface="Times New Roman" charset="0"/>
              </a:rPr>
              <a:t>(</a:t>
            </a:r>
            <a:r>
              <a:rPr lang="en-US" altLang="ko-KR" sz="2400" b="1" i="1">
                <a:latin typeface="Times New Roman" charset="0"/>
              </a:rPr>
              <a:t>n </a:t>
            </a:r>
            <a:r>
              <a:rPr lang="en-US" altLang="ko-KR" sz="2400">
                <a:latin typeface="Symbol" charset="2"/>
              </a:rPr>
              <a:t>+</a:t>
            </a:r>
            <a:r>
              <a:rPr lang="en-US" altLang="ko-KR" sz="2400" b="1" i="1">
                <a:latin typeface="Times New Roman" charset="0"/>
              </a:rPr>
              <a:t> m</a:t>
            </a:r>
            <a:r>
              <a:rPr lang="en-US" altLang="ko-KR" sz="2400">
                <a:latin typeface="Times New Roman" charset="0"/>
              </a:rPr>
              <a:t>)</a:t>
            </a:r>
            <a:r>
              <a:rPr lang="en-US" altLang="ko-KR" sz="2400"/>
              <a:t> time provided the graph is represented by the adjacency list structure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/>
              <a:t>Recall that </a:t>
            </a:r>
            <a:r>
              <a:rPr lang="en-US" altLang="ko-KR" sz="2800" b="1">
                <a:latin typeface="Symbol" charset="2"/>
              </a:rPr>
              <a:t>S</a:t>
            </a:r>
            <a:r>
              <a:rPr lang="en-US" altLang="ko-KR" sz="2000" b="1" i="1" baseline="-25000">
                <a:latin typeface="Times New Roman" charset="0"/>
              </a:rPr>
              <a:t>v </a:t>
            </a:r>
            <a:r>
              <a:rPr lang="en-US" altLang="ko-KR" sz="2000">
                <a:latin typeface="Times New Roman" charset="0"/>
              </a:rPr>
              <a:t>deg(</a:t>
            </a:r>
            <a:r>
              <a:rPr lang="en-US" altLang="ko-KR" sz="2000" b="1" i="1">
                <a:latin typeface="Times New Roman" charset="0"/>
              </a:rPr>
              <a:t>v</a:t>
            </a:r>
            <a:r>
              <a:rPr lang="en-US" altLang="ko-KR" sz="2000">
                <a:latin typeface="Times New Roman" charset="0"/>
              </a:rPr>
              <a:t>)</a:t>
            </a:r>
            <a:r>
              <a:rPr lang="en-US" altLang="ko-KR" sz="2000" b="1" i="1">
                <a:latin typeface="Times New Roman" charset="0"/>
              </a:rPr>
              <a:t> </a:t>
            </a:r>
            <a:r>
              <a:rPr lang="en-US" altLang="ko-KR" sz="2000">
                <a:latin typeface="Symbol" charset="2"/>
              </a:rPr>
              <a:t>= </a:t>
            </a:r>
            <a:r>
              <a:rPr lang="en-US" altLang="ko-KR" sz="2000">
                <a:latin typeface="Times New Roman" charset="0"/>
              </a:rPr>
              <a:t>2</a:t>
            </a:r>
            <a:r>
              <a:rPr lang="en-US" altLang="ko-KR" sz="2000" b="1" i="1">
                <a:latin typeface="Times New Roman" charset="0"/>
              </a:rPr>
              <a:t>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0482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Applications</a:t>
            </a:r>
          </a:p>
        </p:txBody>
      </p:sp>
      <p:sp>
        <p:nvSpPr>
          <p:cNvPr id="11269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800"/>
              <a:t>Using the </a:t>
            </a:r>
            <a:r>
              <a:rPr lang="en-US" altLang="ko-KR" sz="2800">
                <a:solidFill>
                  <a:schemeClr val="tx2"/>
                </a:solidFill>
              </a:rPr>
              <a:t>template method pattern</a:t>
            </a:r>
            <a:r>
              <a:rPr lang="en-US" altLang="ko-KR" sz="2800"/>
              <a:t>, we can specialize the BFS traversal of a graph </a:t>
            </a:r>
            <a:r>
              <a:rPr lang="en-US" altLang="ko-KR" sz="2800" b="1" i="1">
                <a:latin typeface="Times New Roman" charset="0"/>
              </a:rPr>
              <a:t>G</a:t>
            </a:r>
            <a:r>
              <a:rPr lang="en-US" altLang="ko-KR" sz="2800" b="1" i="1"/>
              <a:t> </a:t>
            </a:r>
            <a:r>
              <a:rPr lang="en-US" altLang="ko-KR" sz="2800"/>
              <a:t>to solve the following problems in </a:t>
            </a:r>
            <a:r>
              <a:rPr lang="en-US" altLang="ko-KR" sz="2800" b="1" i="1">
                <a:latin typeface="Times New Roman" charset="0"/>
              </a:rPr>
              <a:t>O</a:t>
            </a:r>
            <a:r>
              <a:rPr lang="en-US" altLang="ko-KR" sz="2800">
                <a:latin typeface="Times New Roman" charset="0"/>
              </a:rPr>
              <a:t>(</a:t>
            </a:r>
            <a:r>
              <a:rPr lang="en-US" altLang="ko-KR" sz="2800" b="1" i="1">
                <a:latin typeface="Times New Roman" charset="0"/>
              </a:rPr>
              <a:t>n </a:t>
            </a:r>
            <a:r>
              <a:rPr lang="en-US" altLang="ko-KR" sz="2800">
                <a:latin typeface="Symbol" charset="2"/>
              </a:rPr>
              <a:t>+</a:t>
            </a:r>
            <a:r>
              <a:rPr lang="en-US" altLang="ko-KR" sz="2800" b="1" i="1">
                <a:latin typeface="Times New Roman" charset="0"/>
              </a:rPr>
              <a:t> m</a:t>
            </a:r>
            <a:r>
              <a:rPr lang="en-US" altLang="ko-KR" sz="2800">
                <a:latin typeface="Times New Roman" charset="0"/>
              </a:rPr>
              <a:t>)</a:t>
            </a:r>
            <a:r>
              <a:rPr lang="en-US" altLang="ko-KR" sz="2800"/>
              <a:t> time</a:t>
            </a:r>
          </a:p>
          <a:p>
            <a:pPr lvl="1" eaLnBrk="1" hangingPunct="1"/>
            <a:r>
              <a:rPr lang="en-US" altLang="ko-KR" sz="2400"/>
              <a:t>Compute the connected components of </a:t>
            </a:r>
            <a:r>
              <a:rPr lang="en-US" altLang="ko-KR" sz="2400" b="1" i="1">
                <a:latin typeface="Times New Roman" charset="0"/>
              </a:rPr>
              <a:t>G</a:t>
            </a:r>
            <a:endParaRPr lang="en-US" altLang="ko-KR" sz="2400"/>
          </a:p>
          <a:p>
            <a:pPr lvl="1" eaLnBrk="1" hangingPunct="1"/>
            <a:r>
              <a:rPr lang="en-US" altLang="ko-KR" sz="2400"/>
              <a:t>Compute a spanning forest of </a:t>
            </a:r>
            <a:r>
              <a:rPr lang="en-US" altLang="ko-KR" sz="2400" b="1" i="1">
                <a:latin typeface="Times New Roman" charset="0"/>
              </a:rPr>
              <a:t>G</a:t>
            </a:r>
            <a:endParaRPr lang="en-US" altLang="ko-KR" sz="2400"/>
          </a:p>
          <a:p>
            <a:pPr lvl="1" eaLnBrk="1" hangingPunct="1"/>
            <a:r>
              <a:rPr lang="en-US" altLang="ko-KR" sz="2400"/>
              <a:t>Find a simple cycle in </a:t>
            </a:r>
            <a:r>
              <a:rPr lang="en-US" altLang="ko-KR" sz="2400" b="1" i="1">
                <a:latin typeface="Times New Roman" charset="0"/>
              </a:rPr>
              <a:t>G</a:t>
            </a:r>
            <a:r>
              <a:rPr lang="en-US" altLang="ko-KR" sz="2400"/>
              <a:t>, or report that </a:t>
            </a:r>
            <a:r>
              <a:rPr lang="en-US" altLang="ko-KR" sz="2400" b="1" i="1">
                <a:latin typeface="Times New Roman" charset="0"/>
              </a:rPr>
              <a:t>G</a:t>
            </a:r>
            <a:r>
              <a:rPr lang="en-US" altLang="ko-KR" sz="2400"/>
              <a:t> is a forest</a:t>
            </a:r>
          </a:p>
          <a:p>
            <a:pPr lvl="1" eaLnBrk="1" hangingPunct="1"/>
            <a:r>
              <a:rPr lang="en-US" altLang="ko-KR" sz="2400"/>
              <a:t>Given two vertices of </a:t>
            </a:r>
            <a:r>
              <a:rPr lang="en-US" altLang="ko-KR" sz="2400" b="1" i="1">
                <a:latin typeface="Times New Roman" charset="0"/>
              </a:rPr>
              <a:t>G</a:t>
            </a:r>
            <a:r>
              <a:rPr lang="en-US" altLang="ko-KR" sz="2400"/>
              <a:t>, find a path in </a:t>
            </a:r>
            <a:r>
              <a:rPr lang="en-US" altLang="ko-KR" sz="2400" b="1" i="1">
                <a:latin typeface="Times New Roman" charset="0"/>
              </a:rPr>
              <a:t>G</a:t>
            </a:r>
            <a:r>
              <a:rPr lang="en-US" altLang="ko-KR" sz="2400"/>
              <a:t> between them with the minimum number of edges, or report that no such path exists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7135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DFS vs. BFS</a:t>
            </a:r>
          </a:p>
        </p:txBody>
      </p:sp>
      <p:grpSp>
        <p:nvGrpSpPr>
          <p:cNvPr id="12293" name="Group 41"/>
          <p:cNvGrpSpPr>
            <a:grpSpLocks/>
          </p:cNvGrpSpPr>
          <p:nvPr/>
        </p:nvGrpSpPr>
        <p:grpSpPr bwMode="auto">
          <a:xfrm>
            <a:off x="4708525" y="3841750"/>
            <a:ext cx="3649663" cy="2130425"/>
            <a:chOff x="3116" y="2546"/>
            <a:chExt cx="2299" cy="1342"/>
          </a:xfrm>
        </p:grpSpPr>
        <p:sp>
          <p:nvSpPr>
            <p:cNvPr id="12333" name="AutoShape 4"/>
            <p:cNvSpPr>
              <a:spLocks noChangeArrowheads="1"/>
            </p:cNvSpPr>
            <p:nvPr/>
          </p:nvSpPr>
          <p:spPr bwMode="auto">
            <a:xfrm>
              <a:off x="3807" y="3580"/>
              <a:ext cx="129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2334" name="AutoShape 5"/>
            <p:cNvSpPr>
              <a:spLocks noChangeArrowheads="1"/>
            </p:cNvSpPr>
            <p:nvPr/>
          </p:nvSpPr>
          <p:spPr bwMode="auto">
            <a:xfrm>
              <a:off x="3432" y="3121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2335" name="AutoShape 6"/>
            <p:cNvSpPr>
              <a:spLocks noChangeArrowheads="1"/>
            </p:cNvSpPr>
            <p:nvPr/>
          </p:nvSpPr>
          <p:spPr bwMode="auto">
            <a:xfrm>
              <a:off x="3813" y="2660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2336" name="Oval 7"/>
            <p:cNvSpPr>
              <a:spLocks noChangeAspect="1" noChangeArrowheads="1"/>
            </p:cNvSpPr>
            <p:nvPr/>
          </p:nvSpPr>
          <p:spPr bwMode="auto">
            <a:xfrm>
              <a:off x="4341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sp>
          <p:nvSpPr>
            <p:cNvPr id="12337" name="Oval 8"/>
            <p:cNvSpPr>
              <a:spLocks noChangeAspect="1" noChangeArrowheads="1"/>
            </p:cNvSpPr>
            <p:nvPr/>
          </p:nvSpPr>
          <p:spPr bwMode="auto">
            <a:xfrm>
              <a:off x="3572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12338" name="Oval 9"/>
            <p:cNvSpPr>
              <a:spLocks noChangeAspect="1" noChangeArrowheads="1"/>
            </p:cNvSpPr>
            <p:nvPr/>
          </p:nvSpPr>
          <p:spPr bwMode="auto">
            <a:xfrm>
              <a:off x="3968" y="269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12339" name="Oval 10"/>
            <p:cNvSpPr>
              <a:spLocks noChangeAspect="1" noChangeArrowheads="1"/>
            </p:cNvSpPr>
            <p:nvPr/>
          </p:nvSpPr>
          <p:spPr bwMode="auto">
            <a:xfrm>
              <a:off x="3956" y="362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12340" name="AutoShape 11"/>
            <p:cNvCxnSpPr>
              <a:cxnSpLocks noChangeAspect="1" noChangeShapeType="1"/>
              <a:stCxn id="12338" idx="3"/>
              <a:endCxn id="12337" idx="7"/>
            </p:cNvCxnSpPr>
            <p:nvPr/>
          </p:nvCxnSpPr>
          <p:spPr bwMode="auto">
            <a:xfrm flipH="1">
              <a:off x="3769" y="2908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1" name="AutoShape 12"/>
            <p:cNvCxnSpPr>
              <a:cxnSpLocks noChangeAspect="1" noChangeShapeType="1"/>
              <a:stCxn id="12339" idx="1"/>
              <a:endCxn id="12337" idx="5"/>
            </p:cNvCxnSpPr>
            <p:nvPr/>
          </p:nvCxnSpPr>
          <p:spPr bwMode="auto">
            <a:xfrm flipH="1" flipV="1">
              <a:off x="3769" y="3369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2" name="AutoShape 13"/>
            <p:cNvCxnSpPr>
              <a:cxnSpLocks noChangeAspect="1" noChangeShapeType="1"/>
              <a:stCxn id="12339" idx="7"/>
              <a:endCxn id="12336" idx="3"/>
            </p:cNvCxnSpPr>
            <p:nvPr/>
          </p:nvCxnSpPr>
          <p:spPr bwMode="auto">
            <a:xfrm flipV="1">
              <a:off x="4153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3" name="AutoShape 14"/>
            <p:cNvCxnSpPr>
              <a:cxnSpLocks noChangeAspect="1" noChangeShapeType="1"/>
              <a:stCxn id="12338" idx="5"/>
              <a:endCxn id="12336" idx="1"/>
            </p:cNvCxnSpPr>
            <p:nvPr/>
          </p:nvCxnSpPr>
          <p:spPr bwMode="auto">
            <a:xfrm>
              <a:off x="4165" y="2908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4" name="AutoShape 15"/>
            <p:cNvCxnSpPr>
              <a:cxnSpLocks noChangeAspect="1" noChangeShapeType="1"/>
              <a:stCxn id="12337" idx="6"/>
              <a:endCxn id="12336" idx="2"/>
            </p:cNvCxnSpPr>
            <p:nvPr/>
          </p:nvCxnSpPr>
          <p:spPr bwMode="auto">
            <a:xfrm>
              <a:off x="3814" y="3275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45" name="Oval 16"/>
            <p:cNvSpPr>
              <a:spLocks noChangeAspect="1" noChangeArrowheads="1"/>
            </p:cNvSpPr>
            <p:nvPr/>
          </p:nvSpPr>
          <p:spPr bwMode="auto">
            <a:xfrm>
              <a:off x="5111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cxnSp>
          <p:nvCxnSpPr>
            <p:cNvPr id="12346" name="AutoShape 17"/>
            <p:cNvCxnSpPr>
              <a:cxnSpLocks noChangeAspect="1" noChangeShapeType="1"/>
              <a:stCxn id="12351" idx="7"/>
              <a:endCxn id="12345" idx="3"/>
            </p:cNvCxnSpPr>
            <p:nvPr/>
          </p:nvCxnSpPr>
          <p:spPr bwMode="auto">
            <a:xfrm flipV="1">
              <a:off x="4923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7" name="AutoShape 18"/>
            <p:cNvCxnSpPr>
              <a:cxnSpLocks noChangeAspect="1" noChangeShapeType="1"/>
              <a:stCxn id="12345" idx="1"/>
              <a:endCxn id="12338" idx="6"/>
            </p:cNvCxnSpPr>
            <p:nvPr/>
          </p:nvCxnSpPr>
          <p:spPr bwMode="auto">
            <a:xfrm flipH="1" flipV="1">
              <a:off x="4210" y="2814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48" name="Text Box 19"/>
            <p:cNvSpPr txBox="1">
              <a:spLocks noChangeArrowheads="1"/>
            </p:cNvSpPr>
            <p:nvPr/>
          </p:nvSpPr>
          <p:spPr bwMode="auto">
            <a:xfrm>
              <a:off x="3500" y="254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12349" name="Text Box 20"/>
            <p:cNvSpPr txBox="1">
              <a:spLocks noChangeArrowheads="1"/>
            </p:cNvSpPr>
            <p:nvPr/>
          </p:nvSpPr>
          <p:spPr bwMode="auto">
            <a:xfrm>
              <a:off x="3116" y="300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cxnSp>
          <p:nvCxnSpPr>
            <p:cNvPr id="12350" name="AutoShape 21"/>
            <p:cNvCxnSpPr>
              <a:cxnSpLocks noChangeAspect="1" noChangeShapeType="1"/>
              <a:stCxn id="12336" idx="6"/>
              <a:endCxn id="12345" idx="2"/>
            </p:cNvCxnSpPr>
            <p:nvPr/>
          </p:nvCxnSpPr>
          <p:spPr bwMode="auto">
            <a:xfrm>
              <a:off x="4583" y="3275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51" name="Oval 22"/>
            <p:cNvSpPr>
              <a:spLocks noChangeAspect="1" noChangeArrowheads="1"/>
            </p:cNvSpPr>
            <p:nvPr/>
          </p:nvSpPr>
          <p:spPr bwMode="auto">
            <a:xfrm>
              <a:off x="4726" y="362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F</a:t>
              </a:r>
            </a:p>
          </p:txBody>
        </p:sp>
        <p:cxnSp>
          <p:nvCxnSpPr>
            <p:cNvPr id="12352" name="AutoShape 23"/>
            <p:cNvCxnSpPr>
              <a:cxnSpLocks noChangeAspect="1" noChangeShapeType="1"/>
              <a:stCxn id="12336" idx="5"/>
              <a:endCxn id="12351" idx="1"/>
            </p:cNvCxnSpPr>
            <p:nvPr/>
          </p:nvCxnSpPr>
          <p:spPr bwMode="auto">
            <a:xfrm>
              <a:off x="4538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53" name="Text Box 24"/>
            <p:cNvSpPr txBox="1">
              <a:spLocks noChangeArrowheads="1"/>
            </p:cNvSpPr>
            <p:nvPr/>
          </p:nvSpPr>
          <p:spPr bwMode="auto">
            <a:xfrm>
              <a:off x="3488" y="345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2</a:t>
              </a:r>
            </a:p>
          </p:txBody>
        </p:sp>
      </p:grpSp>
      <p:sp>
        <p:nvSpPr>
          <p:cNvPr id="12294" name="Oval 25"/>
          <p:cNvSpPr>
            <a:spLocks noChangeAspect="1" noChangeArrowheads="1"/>
          </p:cNvSpPr>
          <p:nvPr/>
        </p:nvSpPr>
        <p:spPr bwMode="auto">
          <a:xfrm>
            <a:off x="2439988" y="4814888"/>
            <a:ext cx="366712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C</a:t>
            </a:r>
          </a:p>
        </p:txBody>
      </p:sp>
      <p:sp>
        <p:nvSpPr>
          <p:cNvPr id="12295" name="Oval 26"/>
          <p:cNvSpPr>
            <a:spLocks noChangeAspect="1" noChangeArrowheads="1"/>
          </p:cNvSpPr>
          <p:nvPr/>
        </p:nvSpPr>
        <p:spPr bwMode="auto">
          <a:xfrm>
            <a:off x="1219200" y="481488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12296" name="Oval 27"/>
          <p:cNvSpPr>
            <a:spLocks noChangeAspect="1" noChangeArrowheads="1"/>
          </p:cNvSpPr>
          <p:nvPr/>
        </p:nvSpPr>
        <p:spPr bwMode="auto">
          <a:xfrm>
            <a:off x="1847850" y="4083050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12297" name="Oval 28"/>
          <p:cNvSpPr>
            <a:spLocks noChangeAspect="1" noChangeArrowheads="1"/>
          </p:cNvSpPr>
          <p:nvPr/>
        </p:nvSpPr>
        <p:spPr bwMode="auto">
          <a:xfrm>
            <a:off x="1828800" y="5546725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E</a:t>
            </a:r>
          </a:p>
        </p:txBody>
      </p:sp>
      <p:cxnSp>
        <p:nvCxnSpPr>
          <p:cNvPr id="12298" name="AutoShape 29"/>
          <p:cNvCxnSpPr>
            <a:cxnSpLocks noChangeAspect="1" noChangeShapeType="1"/>
            <a:stCxn id="12296" idx="3"/>
            <a:endCxn id="12295" idx="7"/>
          </p:cNvCxnSpPr>
          <p:nvPr/>
        </p:nvCxnSpPr>
        <p:spPr bwMode="auto">
          <a:xfrm flipH="1">
            <a:off x="1531938" y="4414838"/>
            <a:ext cx="368300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9" name="AutoShape 30"/>
          <p:cNvCxnSpPr>
            <a:cxnSpLocks noChangeAspect="1" noChangeShapeType="1"/>
            <a:stCxn id="12297" idx="1"/>
            <a:endCxn id="12295" idx="5"/>
          </p:cNvCxnSpPr>
          <p:nvPr/>
        </p:nvCxnSpPr>
        <p:spPr bwMode="auto">
          <a:xfrm flipH="1" flipV="1">
            <a:off x="1531938" y="5146675"/>
            <a:ext cx="349250" cy="43338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0" name="AutoShape 31"/>
          <p:cNvCxnSpPr>
            <a:cxnSpLocks noChangeAspect="1" noChangeShapeType="1"/>
            <a:stCxn id="12297" idx="7"/>
            <a:endCxn id="12294" idx="3"/>
          </p:cNvCxnSpPr>
          <p:nvPr/>
        </p:nvCxnSpPr>
        <p:spPr bwMode="auto">
          <a:xfrm flipV="1">
            <a:off x="2141538" y="5146675"/>
            <a:ext cx="35083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AutoShape 32"/>
          <p:cNvCxnSpPr>
            <a:cxnSpLocks noChangeAspect="1" noChangeShapeType="1"/>
            <a:stCxn id="12296" idx="5"/>
            <a:endCxn id="12294" idx="1"/>
          </p:cNvCxnSpPr>
          <p:nvPr/>
        </p:nvCxnSpPr>
        <p:spPr bwMode="auto">
          <a:xfrm>
            <a:off x="2160588" y="4414838"/>
            <a:ext cx="33178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2" name="AutoShape 33"/>
          <p:cNvCxnSpPr>
            <a:cxnSpLocks noChangeAspect="1" noChangeShapeType="1"/>
            <a:stCxn id="12295" idx="6"/>
            <a:endCxn id="12294" idx="2"/>
          </p:cNvCxnSpPr>
          <p:nvPr/>
        </p:nvCxnSpPr>
        <p:spPr bwMode="auto">
          <a:xfrm>
            <a:off x="1603375" y="4997450"/>
            <a:ext cx="815975" cy="0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3" name="Oval 34"/>
          <p:cNvSpPr>
            <a:spLocks noChangeAspect="1" noChangeArrowheads="1"/>
          </p:cNvSpPr>
          <p:nvPr/>
        </p:nvSpPr>
        <p:spPr bwMode="auto">
          <a:xfrm>
            <a:off x="3662363" y="4814888"/>
            <a:ext cx="366712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D</a:t>
            </a:r>
          </a:p>
        </p:txBody>
      </p:sp>
      <p:cxnSp>
        <p:nvCxnSpPr>
          <p:cNvPr id="12304" name="AutoShape 35"/>
          <p:cNvCxnSpPr>
            <a:cxnSpLocks noChangeAspect="1" noChangeShapeType="1"/>
            <a:stCxn id="12307" idx="7"/>
            <a:endCxn id="12303" idx="3"/>
          </p:cNvCxnSpPr>
          <p:nvPr/>
        </p:nvCxnSpPr>
        <p:spPr bwMode="auto">
          <a:xfrm flipV="1">
            <a:off x="3363913" y="5146675"/>
            <a:ext cx="35083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5" name="AutoShape 36"/>
          <p:cNvCxnSpPr>
            <a:cxnSpLocks noChangeAspect="1" noChangeShapeType="1"/>
            <a:stCxn id="12303" idx="1"/>
            <a:endCxn id="12296" idx="6"/>
          </p:cNvCxnSpPr>
          <p:nvPr/>
        </p:nvCxnSpPr>
        <p:spPr bwMode="auto">
          <a:xfrm flipH="1" flipV="1">
            <a:off x="2232025" y="4265613"/>
            <a:ext cx="1482725" cy="582612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6" name="AutoShape 37"/>
          <p:cNvCxnSpPr>
            <a:cxnSpLocks noChangeAspect="1" noChangeShapeType="1"/>
            <a:stCxn id="12294" idx="6"/>
            <a:endCxn id="12303" idx="2"/>
          </p:cNvCxnSpPr>
          <p:nvPr/>
        </p:nvCxnSpPr>
        <p:spPr bwMode="auto">
          <a:xfrm>
            <a:off x="2824163" y="4997450"/>
            <a:ext cx="817562" cy="0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7" name="Oval 38"/>
          <p:cNvSpPr>
            <a:spLocks noChangeAspect="1" noChangeArrowheads="1"/>
          </p:cNvSpPr>
          <p:nvPr/>
        </p:nvSpPr>
        <p:spPr bwMode="auto">
          <a:xfrm>
            <a:off x="3051175" y="5546725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F</a:t>
            </a:r>
          </a:p>
        </p:txBody>
      </p:sp>
      <p:cxnSp>
        <p:nvCxnSpPr>
          <p:cNvPr id="12308" name="AutoShape 39"/>
          <p:cNvCxnSpPr>
            <a:cxnSpLocks noChangeAspect="1" noChangeShapeType="1"/>
            <a:stCxn id="12294" idx="5"/>
            <a:endCxn id="12307" idx="1"/>
          </p:cNvCxnSpPr>
          <p:nvPr/>
        </p:nvCxnSpPr>
        <p:spPr bwMode="auto">
          <a:xfrm>
            <a:off x="2752725" y="5146675"/>
            <a:ext cx="350838" cy="43338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9" name="Text Box 43"/>
          <p:cNvSpPr txBox="1">
            <a:spLocks noChangeArrowheads="1"/>
          </p:cNvSpPr>
          <p:nvPr/>
        </p:nvSpPr>
        <p:spPr bwMode="auto">
          <a:xfrm>
            <a:off x="1828800" y="597217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DFS</a:t>
            </a:r>
          </a:p>
        </p:txBody>
      </p:sp>
      <p:sp>
        <p:nvSpPr>
          <p:cNvPr id="12310" name="Text Box 44"/>
          <p:cNvSpPr txBox="1">
            <a:spLocks noChangeArrowheads="1"/>
          </p:cNvSpPr>
          <p:nvPr/>
        </p:nvSpPr>
        <p:spPr bwMode="auto">
          <a:xfrm>
            <a:off x="5738813" y="597217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BFS</a:t>
            </a:r>
          </a:p>
        </p:txBody>
      </p:sp>
      <p:graphicFrame>
        <p:nvGraphicFramePr>
          <p:cNvPr id="238678" name="Group 86"/>
          <p:cNvGraphicFramePr>
            <a:graphicFrameLocks noGrp="1"/>
          </p:cNvGraphicFramePr>
          <p:nvPr/>
        </p:nvGraphicFramePr>
        <p:xfrm>
          <a:off x="685800" y="1371600"/>
          <a:ext cx="5203825" cy="2361450"/>
        </p:xfrm>
        <a:graphic>
          <a:graphicData uri="http://schemas.openxmlformats.org/drawingml/2006/table">
            <a:tbl>
              <a:tblPr/>
              <a:tblGrid>
                <a:gridCol w="348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5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Applications</a:t>
                      </a:r>
                    </a:p>
                  </a:txBody>
                  <a:tcPr marT="45734" marB="4573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DFS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BFS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Spanning forest, connected components, paths, cycles</a:t>
                      </a:r>
                    </a:p>
                  </a:txBody>
                  <a:tcPr marT="45734" marB="4573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Symbol" pitchFamily="18" charset="2"/>
                        </a:rPr>
                        <a:t>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Symbol" pitchFamily="18" charset="2"/>
                        </a:rPr>
                        <a:t>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5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Shortest paths</a:t>
                      </a:r>
                    </a:p>
                  </a:txBody>
                  <a:tcPr marT="45734" marB="4573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Symbol" pitchFamily="18" charset="2"/>
                        </a:rPr>
                        <a:t>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5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Biconnected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components (how?)</a:t>
                      </a:r>
                    </a:p>
                  </a:txBody>
                  <a:tcPr marT="45734" marB="4573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Symbol" pitchFamily="18" charset="2"/>
                        </a:rPr>
                        <a:t>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6248400" y="1524000"/>
            <a:ext cx="28205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800" dirty="0" err="1">
                <a:latin typeface="Calibri" charset="0"/>
                <a:ea typeface="Calibri" charset="0"/>
                <a:cs typeface="Calibri" charset="0"/>
              </a:rPr>
              <a:t>Biconnected</a:t>
            </a:r>
            <a:r>
              <a:rPr kumimoji="1" lang="en-US" sz="1800" dirty="0">
                <a:latin typeface="Calibri" charset="0"/>
                <a:ea typeface="Calibri" charset="0"/>
                <a:cs typeface="Calibri" charset="0"/>
              </a:rPr>
              <a:t> components:</a:t>
            </a:r>
          </a:p>
          <a:p>
            <a:pPr marL="285750" indent="-285750">
              <a:buFontTx/>
              <a:buChar char="-"/>
            </a:pPr>
            <a:r>
              <a:rPr kumimoji="1" lang="en-US" sz="1800" dirty="0">
                <a:latin typeface="Calibri" charset="0"/>
                <a:ea typeface="Calibri" charset="0"/>
                <a:cs typeface="Calibri" charset="0"/>
              </a:rPr>
              <a:t>Connected</a:t>
            </a:r>
          </a:p>
          <a:p>
            <a:pPr marL="285750" indent="-285750">
              <a:buFontTx/>
              <a:buChar char="-"/>
            </a:pPr>
            <a:r>
              <a:rPr kumimoji="1" lang="en-US" sz="1800" dirty="0">
                <a:latin typeface="Calibri" charset="0"/>
                <a:ea typeface="Calibri" charset="0"/>
                <a:cs typeface="Calibri" charset="0"/>
              </a:rPr>
              <a:t>Even after removing any</a:t>
            </a:r>
            <a:br>
              <a:rPr kumimoji="1" lang="en-US" sz="1800" dirty="0">
                <a:latin typeface="Calibri" charset="0"/>
                <a:ea typeface="Calibri" charset="0"/>
                <a:cs typeface="Calibri" charset="0"/>
              </a:rPr>
            </a:br>
            <a:r>
              <a:rPr kumimoji="1" lang="en-US" sz="1800" dirty="0">
                <a:latin typeface="Calibri" charset="0"/>
                <a:ea typeface="Calibri" charset="0"/>
                <a:cs typeface="Calibri" charset="0"/>
              </a:rPr>
              <a:t>vertex the graph remains</a:t>
            </a:r>
            <a:br>
              <a:rPr kumimoji="1" lang="en-US" sz="1800" dirty="0">
                <a:latin typeface="Calibri" charset="0"/>
                <a:ea typeface="Calibri" charset="0"/>
                <a:cs typeface="Calibri" charset="0"/>
              </a:rPr>
            </a:br>
            <a:r>
              <a:rPr kumimoji="1" lang="en-US" sz="1800" dirty="0">
                <a:latin typeface="Calibri" charset="0"/>
                <a:ea typeface="Calibri" charset="0"/>
                <a:cs typeface="Calibri" charset="0"/>
              </a:rPr>
              <a:t>connected</a:t>
            </a:r>
          </a:p>
        </p:txBody>
      </p:sp>
    </p:spTree>
    <p:extLst>
      <p:ext uri="{BB962C8B-B14F-4D97-AF65-F5344CB8AC3E}">
        <p14:creationId xmlns:p14="http://schemas.microsoft.com/office/powerpoint/2010/main" val="323009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1200"/>
            <a:ext cx="4419600" cy="39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3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DFS vs. BFS (cont.)</a:t>
            </a:r>
          </a:p>
        </p:txBody>
      </p:sp>
      <p:sp>
        <p:nvSpPr>
          <p:cNvPr id="13317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76400"/>
            <a:ext cx="3810000" cy="2117725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ko-KR" sz="2400">
                <a:solidFill>
                  <a:schemeClr val="accent2"/>
                </a:solidFill>
              </a:rPr>
              <a:t>Back edge</a:t>
            </a:r>
            <a:r>
              <a:rPr lang="en-US" altLang="ko-KR" sz="2400"/>
              <a:t> </a:t>
            </a:r>
            <a:r>
              <a:rPr lang="en-US" altLang="ko-KR" sz="2400">
                <a:latin typeface="Times New Roman" charset="0"/>
              </a:rPr>
              <a:t>(</a:t>
            </a:r>
            <a:r>
              <a:rPr lang="en-US" altLang="ko-KR" sz="2400" b="1" i="1">
                <a:latin typeface="Times New Roman" charset="0"/>
              </a:rPr>
              <a:t>v,w</a:t>
            </a:r>
            <a:r>
              <a:rPr lang="en-US" altLang="ko-KR" sz="2400">
                <a:latin typeface="Times New Roman" charset="0"/>
              </a:rPr>
              <a:t>)</a:t>
            </a:r>
          </a:p>
          <a:p>
            <a:pPr lvl="1" eaLnBrk="1" hangingPunct="1"/>
            <a:r>
              <a:rPr lang="en-US" altLang="ko-KR" sz="2000" b="1" i="1">
                <a:latin typeface="Times New Roman" charset="0"/>
              </a:rPr>
              <a:t>w </a:t>
            </a:r>
            <a:r>
              <a:rPr lang="en-US" altLang="ko-KR" sz="2000"/>
              <a:t>is an ancestor of </a:t>
            </a:r>
            <a:r>
              <a:rPr lang="en-US" altLang="ko-KR" sz="2000" b="1" i="1">
                <a:latin typeface="Times New Roman" charset="0"/>
              </a:rPr>
              <a:t>v</a:t>
            </a:r>
            <a:r>
              <a:rPr lang="en-US" altLang="ko-KR" sz="2000"/>
              <a:t> in the tree of discovery edges</a:t>
            </a:r>
          </a:p>
        </p:txBody>
      </p:sp>
      <p:sp>
        <p:nvSpPr>
          <p:cNvPr id="13318" name="Rectangle 4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4800600" y="1676400"/>
            <a:ext cx="3810000" cy="1933575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ko-KR" sz="2400">
                <a:solidFill>
                  <a:schemeClr val="accent2"/>
                </a:solidFill>
              </a:rPr>
              <a:t>Cross edge</a:t>
            </a:r>
            <a:r>
              <a:rPr lang="en-US" altLang="ko-KR" sz="2400"/>
              <a:t> </a:t>
            </a:r>
            <a:r>
              <a:rPr lang="en-US" altLang="ko-KR" sz="2400">
                <a:latin typeface="Times New Roman" charset="0"/>
              </a:rPr>
              <a:t>(</a:t>
            </a:r>
            <a:r>
              <a:rPr lang="en-US" altLang="ko-KR" sz="2400" b="1" i="1">
                <a:latin typeface="Times New Roman" charset="0"/>
              </a:rPr>
              <a:t>v,w</a:t>
            </a:r>
            <a:r>
              <a:rPr lang="en-US" altLang="ko-KR" sz="2400">
                <a:latin typeface="Times New Roman" charset="0"/>
              </a:rPr>
              <a:t>)</a:t>
            </a:r>
          </a:p>
          <a:p>
            <a:pPr lvl="1" eaLnBrk="1" hangingPunct="1"/>
            <a:r>
              <a:rPr lang="en-US" altLang="ko-KR" sz="2000" b="1" i="1">
                <a:latin typeface="Times New Roman" charset="0"/>
              </a:rPr>
              <a:t>w</a:t>
            </a:r>
            <a:r>
              <a:rPr lang="en-US" altLang="ko-KR" sz="2000"/>
              <a:t> is in the same level as </a:t>
            </a:r>
            <a:r>
              <a:rPr lang="en-US" altLang="ko-KR" sz="2000" b="1" i="1">
                <a:latin typeface="Times New Roman" charset="0"/>
              </a:rPr>
              <a:t>v</a:t>
            </a:r>
            <a:r>
              <a:rPr lang="en-US" altLang="ko-KR" sz="2000"/>
              <a:t> or in the next level</a:t>
            </a:r>
          </a:p>
          <a:p>
            <a:pPr lvl="1" eaLnBrk="1" hangingPunct="1"/>
            <a:endParaRPr lang="en-US" altLang="ko-KR" sz="2000"/>
          </a:p>
        </p:txBody>
      </p:sp>
      <p:grpSp>
        <p:nvGrpSpPr>
          <p:cNvPr id="13319" name="Group 5"/>
          <p:cNvGrpSpPr>
            <a:grpSpLocks/>
          </p:cNvGrpSpPr>
          <p:nvPr/>
        </p:nvGrpSpPr>
        <p:grpSpPr bwMode="auto">
          <a:xfrm>
            <a:off x="4708525" y="3657600"/>
            <a:ext cx="3649663" cy="2130425"/>
            <a:chOff x="3116" y="2546"/>
            <a:chExt cx="2299" cy="1342"/>
          </a:xfrm>
        </p:grpSpPr>
        <p:sp>
          <p:nvSpPr>
            <p:cNvPr id="13337" name="AutoShape 6"/>
            <p:cNvSpPr>
              <a:spLocks noChangeArrowheads="1"/>
            </p:cNvSpPr>
            <p:nvPr/>
          </p:nvSpPr>
          <p:spPr bwMode="auto">
            <a:xfrm>
              <a:off x="3807" y="3580"/>
              <a:ext cx="129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3338" name="AutoShape 7"/>
            <p:cNvSpPr>
              <a:spLocks noChangeArrowheads="1"/>
            </p:cNvSpPr>
            <p:nvPr/>
          </p:nvSpPr>
          <p:spPr bwMode="auto">
            <a:xfrm>
              <a:off x="3432" y="3121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3339" name="AutoShape 8"/>
            <p:cNvSpPr>
              <a:spLocks noChangeArrowheads="1"/>
            </p:cNvSpPr>
            <p:nvPr/>
          </p:nvSpPr>
          <p:spPr bwMode="auto">
            <a:xfrm>
              <a:off x="3813" y="2660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3340" name="Oval 9"/>
            <p:cNvSpPr>
              <a:spLocks noChangeAspect="1" noChangeArrowheads="1"/>
            </p:cNvSpPr>
            <p:nvPr/>
          </p:nvSpPr>
          <p:spPr bwMode="auto">
            <a:xfrm>
              <a:off x="4341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C</a:t>
              </a:r>
            </a:p>
          </p:txBody>
        </p:sp>
        <p:sp>
          <p:nvSpPr>
            <p:cNvPr id="13341" name="Oval 10"/>
            <p:cNvSpPr>
              <a:spLocks noChangeAspect="1" noChangeArrowheads="1"/>
            </p:cNvSpPr>
            <p:nvPr/>
          </p:nvSpPr>
          <p:spPr bwMode="auto">
            <a:xfrm>
              <a:off x="3572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B</a:t>
              </a:r>
            </a:p>
          </p:txBody>
        </p:sp>
        <p:sp>
          <p:nvSpPr>
            <p:cNvPr id="13342" name="Oval 11"/>
            <p:cNvSpPr>
              <a:spLocks noChangeAspect="1" noChangeArrowheads="1"/>
            </p:cNvSpPr>
            <p:nvPr/>
          </p:nvSpPr>
          <p:spPr bwMode="auto">
            <a:xfrm>
              <a:off x="3968" y="269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A</a:t>
              </a:r>
            </a:p>
          </p:txBody>
        </p:sp>
        <p:sp>
          <p:nvSpPr>
            <p:cNvPr id="13343" name="Oval 12"/>
            <p:cNvSpPr>
              <a:spLocks noChangeAspect="1" noChangeArrowheads="1"/>
            </p:cNvSpPr>
            <p:nvPr/>
          </p:nvSpPr>
          <p:spPr bwMode="auto">
            <a:xfrm>
              <a:off x="3956" y="362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E</a:t>
              </a:r>
            </a:p>
          </p:txBody>
        </p:sp>
        <p:cxnSp>
          <p:nvCxnSpPr>
            <p:cNvPr id="13344" name="AutoShape 13"/>
            <p:cNvCxnSpPr>
              <a:cxnSpLocks noChangeAspect="1" noChangeShapeType="1"/>
              <a:stCxn id="13342" idx="3"/>
              <a:endCxn id="13341" idx="7"/>
            </p:cNvCxnSpPr>
            <p:nvPr/>
          </p:nvCxnSpPr>
          <p:spPr bwMode="auto">
            <a:xfrm flipH="1">
              <a:off x="3769" y="2908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45" name="AutoShape 14"/>
            <p:cNvCxnSpPr>
              <a:cxnSpLocks noChangeAspect="1" noChangeShapeType="1"/>
              <a:stCxn id="13343" idx="1"/>
              <a:endCxn id="13341" idx="5"/>
            </p:cNvCxnSpPr>
            <p:nvPr/>
          </p:nvCxnSpPr>
          <p:spPr bwMode="auto">
            <a:xfrm flipH="1" flipV="1">
              <a:off x="3769" y="3369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46" name="AutoShape 15"/>
            <p:cNvCxnSpPr>
              <a:cxnSpLocks noChangeAspect="1" noChangeShapeType="1"/>
              <a:stCxn id="13343" idx="7"/>
              <a:endCxn id="13340" idx="3"/>
            </p:cNvCxnSpPr>
            <p:nvPr/>
          </p:nvCxnSpPr>
          <p:spPr bwMode="auto">
            <a:xfrm flipV="1">
              <a:off x="4153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47" name="AutoShape 16"/>
            <p:cNvCxnSpPr>
              <a:cxnSpLocks noChangeAspect="1" noChangeShapeType="1"/>
              <a:stCxn id="13342" idx="5"/>
              <a:endCxn id="13340" idx="1"/>
            </p:cNvCxnSpPr>
            <p:nvPr/>
          </p:nvCxnSpPr>
          <p:spPr bwMode="auto">
            <a:xfrm>
              <a:off x="4165" y="2908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48" name="AutoShape 17"/>
            <p:cNvCxnSpPr>
              <a:cxnSpLocks noChangeAspect="1" noChangeShapeType="1"/>
              <a:stCxn id="13341" idx="6"/>
              <a:endCxn id="13340" idx="2"/>
            </p:cNvCxnSpPr>
            <p:nvPr/>
          </p:nvCxnSpPr>
          <p:spPr bwMode="auto">
            <a:xfrm>
              <a:off x="3814" y="3275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49" name="Oval 18"/>
            <p:cNvSpPr>
              <a:spLocks noChangeAspect="1" noChangeArrowheads="1"/>
            </p:cNvSpPr>
            <p:nvPr/>
          </p:nvSpPr>
          <p:spPr bwMode="auto">
            <a:xfrm>
              <a:off x="5111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D</a:t>
              </a:r>
            </a:p>
          </p:txBody>
        </p:sp>
        <p:cxnSp>
          <p:nvCxnSpPr>
            <p:cNvPr id="13350" name="AutoShape 19"/>
            <p:cNvCxnSpPr>
              <a:cxnSpLocks noChangeAspect="1" noChangeShapeType="1"/>
              <a:stCxn id="13355" idx="7"/>
              <a:endCxn id="13349" idx="3"/>
            </p:cNvCxnSpPr>
            <p:nvPr/>
          </p:nvCxnSpPr>
          <p:spPr bwMode="auto">
            <a:xfrm flipV="1">
              <a:off x="4923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51" name="AutoShape 20"/>
            <p:cNvCxnSpPr>
              <a:cxnSpLocks noChangeAspect="1" noChangeShapeType="1"/>
              <a:stCxn id="13349" idx="1"/>
              <a:endCxn id="13342" idx="6"/>
            </p:cNvCxnSpPr>
            <p:nvPr/>
          </p:nvCxnSpPr>
          <p:spPr bwMode="auto">
            <a:xfrm flipH="1" flipV="1">
              <a:off x="4210" y="2814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52" name="Text Box 21"/>
            <p:cNvSpPr txBox="1">
              <a:spLocks noChangeArrowheads="1"/>
            </p:cNvSpPr>
            <p:nvPr/>
          </p:nvSpPr>
          <p:spPr bwMode="auto">
            <a:xfrm>
              <a:off x="3500" y="254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0</a:t>
              </a:r>
            </a:p>
          </p:txBody>
        </p:sp>
        <p:sp>
          <p:nvSpPr>
            <p:cNvPr id="13353" name="Text Box 22"/>
            <p:cNvSpPr txBox="1">
              <a:spLocks noChangeArrowheads="1"/>
            </p:cNvSpPr>
            <p:nvPr/>
          </p:nvSpPr>
          <p:spPr bwMode="auto">
            <a:xfrm>
              <a:off x="3116" y="300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cxnSp>
          <p:nvCxnSpPr>
            <p:cNvPr id="13354" name="AutoShape 23"/>
            <p:cNvCxnSpPr>
              <a:cxnSpLocks noChangeAspect="1" noChangeShapeType="1"/>
              <a:stCxn id="13340" idx="6"/>
              <a:endCxn id="13349" idx="2"/>
            </p:cNvCxnSpPr>
            <p:nvPr/>
          </p:nvCxnSpPr>
          <p:spPr bwMode="auto">
            <a:xfrm>
              <a:off x="4583" y="3275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55" name="Oval 24"/>
            <p:cNvSpPr>
              <a:spLocks noChangeAspect="1" noChangeArrowheads="1"/>
            </p:cNvSpPr>
            <p:nvPr/>
          </p:nvSpPr>
          <p:spPr bwMode="auto">
            <a:xfrm>
              <a:off x="4726" y="362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1800"/>
                <a:t>F</a:t>
              </a:r>
            </a:p>
          </p:txBody>
        </p:sp>
        <p:cxnSp>
          <p:nvCxnSpPr>
            <p:cNvPr id="13356" name="AutoShape 25"/>
            <p:cNvCxnSpPr>
              <a:cxnSpLocks noChangeAspect="1" noChangeShapeType="1"/>
              <a:stCxn id="13340" idx="5"/>
              <a:endCxn id="13355" idx="1"/>
            </p:cNvCxnSpPr>
            <p:nvPr/>
          </p:nvCxnSpPr>
          <p:spPr bwMode="auto">
            <a:xfrm>
              <a:off x="4538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57" name="Text Box 26"/>
            <p:cNvSpPr txBox="1">
              <a:spLocks noChangeArrowheads="1"/>
            </p:cNvSpPr>
            <p:nvPr/>
          </p:nvSpPr>
          <p:spPr bwMode="auto">
            <a:xfrm>
              <a:off x="3488" y="345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charset="0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charset="0"/>
                </a:rPr>
                <a:t>2</a:t>
              </a:r>
            </a:p>
          </p:txBody>
        </p:sp>
      </p:grpSp>
      <p:sp>
        <p:nvSpPr>
          <p:cNvPr id="13320" name="Oval 28"/>
          <p:cNvSpPr>
            <a:spLocks noChangeAspect="1" noChangeArrowheads="1"/>
          </p:cNvSpPr>
          <p:nvPr/>
        </p:nvSpPr>
        <p:spPr bwMode="auto">
          <a:xfrm>
            <a:off x="2439988" y="4630738"/>
            <a:ext cx="366712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C</a:t>
            </a:r>
          </a:p>
        </p:txBody>
      </p:sp>
      <p:sp>
        <p:nvSpPr>
          <p:cNvPr id="13321" name="Oval 29"/>
          <p:cNvSpPr>
            <a:spLocks noChangeAspect="1" noChangeArrowheads="1"/>
          </p:cNvSpPr>
          <p:nvPr/>
        </p:nvSpPr>
        <p:spPr bwMode="auto">
          <a:xfrm>
            <a:off x="1219200" y="463073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B</a:t>
            </a:r>
          </a:p>
        </p:txBody>
      </p:sp>
      <p:sp>
        <p:nvSpPr>
          <p:cNvPr id="13322" name="Oval 30"/>
          <p:cNvSpPr>
            <a:spLocks noChangeAspect="1" noChangeArrowheads="1"/>
          </p:cNvSpPr>
          <p:nvPr/>
        </p:nvSpPr>
        <p:spPr bwMode="auto">
          <a:xfrm>
            <a:off x="1847850" y="3898900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A</a:t>
            </a:r>
          </a:p>
        </p:txBody>
      </p:sp>
      <p:sp>
        <p:nvSpPr>
          <p:cNvPr id="13323" name="Oval 31"/>
          <p:cNvSpPr>
            <a:spLocks noChangeAspect="1" noChangeArrowheads="1"/>
          </p:cNvSpPr>
          <p:nvPr/>
        </p:nvSpPr>
        <p:spPr bwMode="auto">
          <a:xfrm>
            <a:off x="1828800" y="5362575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E</a:t>
            </a:r>
          </a:p>
        </p:txBody>
      </p:sp>
      <p:cxnSp>
        <p:nvCxnSpPr>
          <p:cNvPr id="13324" name="AutoShape 32"/>
          <p:cNvCxnSpPr>
            <a:cxnSpLocks noChangeAspect="1" noChangeShapeType="1"/>
            <a:stCxn id="13322" idx="3"/>
            <a:endCxn id="13321" idx="7"/>
          </p:cNvCxnSpPr>
          <p:nvPr/>
        </p:nvCxnSpPr>
        <p:spPr bwMode="auto">
          <a:xfrm flipH="1">
            <a:off x="1531938" y="4230688"/>
            <a:ext cx="368300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5" name="AutoShape 33"/>
          <p:cNvCxnSpPr>
            <a:cxnSpLocks noChangeAspect="1" noChangeShapeType="1"/>
            <a:stCxn id="13323" idx="1"/>
            <a:endCxn id="13321" idx="5"/>
          </p:cNvCxnSpPr>
          <p:nvPr/>
        </p:nvCxnSpPr>
        <p:spPr bwMode="auto">
          <a:xfrm flipH="1" flipV="1">
            <a:off x="1531938" y="4962525"/>
            <a:ext cx="349250" cy="43338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6" name="AutoShape 34"/>
          <p:cNvCxnSpPr>
            <a:cxnSpLocks noChangeAspect="1" noChangeShapeType="1"/>
            <a:stCxn id="13323" idx="7"/>
            <a:endCxn id="13320" idx="3"/>
          </p:cNvCxnSpPr>
          <p:nvPr/>
        </p:nvCxnSpPr>
        <p:spPr bwMode="auto">
          <a:xfrm flipV="1">
            <a:off x="2141538" y="4962525"/>
            <a:ext cx="35083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7" name="AutoShape 35"/>
          <p:cNvCxnSpPr>
            <a:cxnSpLocks noChangeAspect="1" noChangeShapeType="1"/>
            <a:stCxn id="13322" idx="5"/>
            <a:endCxn id="13320" idx="1"/>
          </p:cNvCxnSpPr>
          <p:nvPr/>
        </p:nvCxnSpPr>
        <p:spPr bwMode="auto">
          <a:xfrm>
            <a:off x="2160588" y="4230688"/>
            <a:ext cx="33178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8" name="AutoShape 36"/>
          <p:cNvCxnSpPr>
            <a:cxnSpLocks noChangeAspect="1" noChangeShapeType="1"/>
            <a:stCxn id="13321" idx="6"/>
            <a:endCxn id="13320" idx="2"/>
          </p:cNvCxnSpPr>
          <p:nvPr/>
        </p:nvCxnSpPr>
        <p:spPr bwMode="auto">
          <a:xfrm>
            <a:off x="1603375" y="4813300"/>
            <a:ext cx="815975" cy="0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9" name="Oval 37"/>
          <p:cNvSpPr>
            <a:spLocks noChangeAspect="1" noChangeArrowheads="1"/>
          </p:cNvSpPr>
          <p:nvPr/>
        </p:nvSpPr>
        <p:spPr bwMode="auto">
          <a:xfrm>
            <a:off x="3662363" y="4630738"/>
            <a:ext cx="366712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D</a:t>
            </a:r>
          </a:p>
        </p:txBody>
      </p:sp>
      <p:cxnSp>
        <p:nvCxnSpPr>
          <p:cNvPr id="13330" name="AutoShape 38"/>
          <p:cNvCxnSpPr>
            <a:cxnSpLocks noChangeAspect="1" noChangeShapeType="1"/>
            <a:stCxn id="13333" idx="7"/>
            <a:endCxn id="13329" idx="3"/>
          </p:cNvCxnSpPr>
          <p:nvPr/>
        </p:nvCxnSpPr>
        <p:spPr bwMode="auto">
          <a:xfrm flipV="1">
            <a:off x="3363913" y="4962525"/>
            <a:ext cx="35083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1" name="AutoShape 39"/>
          <p:cNvCxnSpPr>
            <a:cxnSpLocks noChangeAspect="1" noChangeShapeType="1"/>
            <a:stCxn id="13329" idx="1"/>
            <a:endCxn id="13322" idx="6"/>
          </p:cNvCxnSpPr>
          <p:nvPr/>
        </p:nvCxnSpPr>
        <p:spPr bwMode="auto">
          <a:xfrm flipH="1" flipV="1">
            <a:off x="2232025" y="4081463"/>
            <a:ext cx="1482725" cy="582612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2" name="AutoShape 40"/>
          <p:cNvCxnSpPr>
            <a:cxnSpLocks noChangeAspect="1" noChangeShapeType="1"/>
            <a:stCxn id="13320" idx="6"/>
            <a:endCxn id="13329" idx="2"/>
          </p:cNvCxnSpPr>
          <p:nvPr/>
        </p:nvCxnSpPr>
        <p:spPr bwMode="auto">
          <a:xfrm>
            <a:off x="2824163" y="4813300"/>
            <a:ext cx="817562" cy="0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3" name="Oval 41"/>
          <p:cNvSpPr>
            <a:spLocks noChangeAspect="1" noChangeArrowheads="1"/>
          </p:cNvSpPr>
          <p:nvPr/>
        </p:nvSpPr>
        <p:spPr bwMode="auto">
          <a:xfrm>
            <a:off x="3051175" y="5362575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1800"/>
              <a:t>F</a:t>
            </a:r>
          </a:p>
        </p:txBody>
      </p:sp>
      <p:cxnSp>
        <p:nvCxnSpPr>
          <p:cNvPr id="13334" name="AutoShape 42"/>
          <p:cNvCxnSpPr>
            <a:cxnSpLocks noChangeAspect="1" noChangeShapeType="1"/>
            <a:stCxn id="13320" idx="5"/>
            <a:endCxn id="13333" idx="1"/>
          </p:cNvCxnSpPr>
          <p:nvPr/>
        </p:nvCxnSpPr>
        <p:spPr bwMode="auto">
          <a:xfrm>
            <a:off x="2752725" y="4962525"/>
            <a:ext cx="350838" cy="43338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5" name="Text Box 43"/>
          <p:cNvSpPr txBox="1">
            <a:spLocks noChangeArrowheads="1"/>
          </p:cNvSpPr>
          <p:nvPr/>
        </p:nvSpPr>
        <p:spPr bwMode="auto">
          <a:xfrm>
            <a:off x="1828800" y="578802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DFS</a:t>
            </a:r>
          </a:p>
        </p:txBody>
      </p:sp>
      <p:sp>
        <p:nvSpPr>
          <p:cNvPr id="13336" name="Text Box 44"/>
          <p:cNvSpPr txBox="1">
            <a:spLocks noChangeArrowheads="1"/>
          </p:cNvSpPr>
          <p:nvPr/>
        </p:nvSpPr>
        <p:spPr bwMode="auto">
          <a:xfrm>
            <a:off x="5738813" y="578802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BFS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2777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40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Other Applications</a:t>
            </a:r>
          </a:p>
        </p:txBody>
      </p:sp>
      <p:sp>
        <p:nvSpPr>
          <p:cNvPr id="1030" name="Rectangle 2051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ko-KR" sz="2400"/>
              <a:t>Electronic circuits</a:t>
            </a:r>
          </a:p>
          <a:p>
            <a:pPr lvl="1" eaLnBrk="1" hangingPunct="1"/>
            <a:r>
              <a:rPr lang="en-US" altLang="ko-KR" sz="2000"/>
              <a:t>Printed circuit board</a:t>
            </a:r>
          </a:p>
          <a:p>
            <a:pPr lvl="1" eaLnBrk="1" hangingPunct="1"/>
            <a:r>
              <a:rPr lang="en-US" altLang="ko-KR" sz="2000"/>
              <a:t>Integrated circuit</a:t>
            </a:r>
          </a:p>
          <a:p>
            <a:pPr eaLnBrk="1" hangingPunct="1"/>
            <a:r>
              <a:rPr lang="en-US" altLang="ko-KR" sz="2400"/>
              <a:t>Transportation networks</a:t>
            </a:r>
          </a:p>
          <a:p>
            <a:pPr lvl="1" eaLnBrk="1" hangingPunct="1"/>
            <a:r>
              <a:rPr lang="en-US" altLang="ko-KR" sz="2000"/>
              <a:t>Highway network</a:t>
            </a:r>
          </a:p>
          <a:p>
            <a:pPr lvl="1" eaLnBrk="1" hangingPunct="1"/>
            <a:r>
              <a:rPr lang="en-US" altLang="ko-KR" sz="2000"/>
              <a:t>Flight network</a:t>
            </a:r>
          </a:p>
          <a:p>
            <a:pPr eaLnBrk="1" hangingPunct="1"/>
            <a:r>
              <a:rPr lang="en-US" altLang="ko-KR" sz="2400"/>
              <a:t>Computer networks</a:t>
            </a:r>
          </a:p>
          <a:p>
            <a:pPr lvl="1" eaLnBrk="1" hangingPunct="1"/>
            <a:r>
              <a:rPr lang="en-US" altLang="ko-KR" sz="2000"/>
              <a:t>Local area network</a:t>
            </a:r>
          </a:p>
          <a:p>
            <a:pPr lvl="1" eaLnBrk="1" hangingPunct="1"/>
            <a:r>
              <a:rPr lang="en-US" altLang="ko-KR" sz="2000"/>
              <a:t>Internet</a:t>
            </a:r>
          </a:p>
          <a:p>
            <a:pPr lvl="1" eaLnBrk="1" hangingPunct="1"/>
            <a:r>
              <a:rPr lang="en-US" altLang="ko-KR" sz="2000"/>
              <a:t>Web</a:t>
            </a:r>
          </a:p>
          <a:p>
            <a:pPr eaLnBrk="1" hangingPunct="1"/>
            <a:r>
              <a:rPr lang="en-US" altLang="ko-KR" sz="2400"/>
              <a:t>Databases</a:t>
            </a:r>
          </a:p>
          <a:p>
            <a:pPr lvl="1" eaLnBrk="1" hangingPunct="1"/>
            <a:r>
              <a:rPr lang="en-US" altLang="ko-KR" sz="2000"/>
              <a:t>Entity-relationship diagram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graphicFrame>
        <p:nvGraphicFramePr>
          <p:cNvPr id="1026" name="Object 2052"/>
          <p:cNvGraphicFramePr>
            <a:graphicFrameLocks noChangeAspect="1"/>
          </p:cNvGraphicFramePr>
          <p:nvPr/>
        </p:nvGraphicFramePr>
        <p:xfrm>
          <a:off x="609600" y="1314450"/>
          <a:ext cx="8077200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VISIO" r:id="rId3" imgW="10087200" imgH="7006320" progId="Visio.Drawing.6">
                  <p:embed/>
                </p:oleObj>
              </mc:Choice>
              <mc:Fallback>
                <p:oleObj name="VISIO" r:id="rId3" imgW="10087200" imgH="7006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14450"/>
                        <a:ext cx="8077200" cy="508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616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Graphs</a:t>
            </a:r>
          </a:p>
        </p:txBody>
      </p:sp>
      <p:sp>
        <p:nvSpPr>
          <p:cNvPr id="5125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/>
              <a:t>A graph is a pair </a:t>
            </a:r>
            <a:r>
              <a:rPr lang="en-US" altLang="ko-KR" sz="2000">
                <a:latin typeface="Times New Roman" charset="0"/>
              </a:rPr>
              <a:t>(</a:t>
            </a:r>
            <a:r>
              <a:rPr lang="en-US" altLang="ko-KR" sz="2000" b="1" i="1">
                <a:latin typeface="Times New Roman" charset="0"/>
              </a:rPr>
              <a:t>V, E</a:t>
            </a:r>
            <a:r>
              <a:rPr lang="en-US" altLang="ko-KR" sz="2000">
                <a:latin typeface="Times New Roman" charset="0"/>
              </a:rPr>
              <a:t>)</a:t>
            </a:r>
            <a:r>
              <a:rPr lang="en-US" altLang="ko-KR" sz="2000"/>
              <a:t>, where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b="1" i="1">
                <a:latin typeface="Times New Roman" charset="0"/>
              </a:rPr>
              <a:t>V</a:t>
            </a:r>
            <a:r>
              <a:rPr lang="en-US" altLang="ko-KR" sz="1800"/>
              <a:t> is a set of nodes, called </a:t>
            </a:r>
            <a:r>
              <a:rPr lang="en-US" altLang="ko-KR" sz="1800">
                <a:solidFill>
                  <a:schemeClr val="tx2"/>
                </a:solidFill>
              </a:rPr>
              <a:t>vertices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b="1" i="1">
                <a:latin typeface="Times New Roman" charset="0"/>
              </a:rPr>
              <a:t>E</a:t>
            </a:r>
            <a:r>
              <a:rPr lang="en-US" altLang="ko-KR" sz="1800"/>
              <a:t> is a collection of pairs of vertices, called </a:t>
            </a:r>
            <a:r>
              <a:rPr lang="en-US" altLang="ko-KR" sz="1800">
                <a:solidFill>
                  <a:schemeClr val="tx2"/>
                </a:solidFill>
              </a:rPr>
              <a:t>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Vertices and edges are positions and store elements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A vertex represents an airport and stores the three-letter airport code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An edge represents a flight route between two airports and stores the mileage of the route</a:t>
            </a:r>
          </a:p>
        </p:txBody>
      </p:sp>
      <p:sp>
        <p:nvSpPr>
          <p:cNvPr id="5126" name="Oval 12"/>
          <p:cNvSpPr>
            <a:spLocks noChangeArrowheads="1"/>
          </p:cNvSpPr>
          <p:nvPr/>
        </p:nvSpPr>
        <p:spPr bwMode="auto">
          <a:xfrm>
            <a:off x="4800600" y="41148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ORD</a:t>
            </a:r>
          </a:p>
        </p:txBody>
      </p:sp>
      <p:sp>
        <p:nvSpPr>
          <p:cNvPr id="5127" name="Oval 99"/>
          <p:cNvSpPr>
            <a:spLocks noChangeArrowheads="1"/>
          </p:cNvSpPr>
          <p:nvPr/>
        </p:nvSpPr>
        <p:spPr bwMode="auto">
          <a:xfrm>
            <a:off x="7315200" y="3959225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PVD</a:t>
            </a:r>
          </a:p>
        </p:txBody>
      </p:sp>
      <p:sp>
        <p:nvSpPr>
          <p:cNvPr id="5128" name="Oval 100"/>
          <p:cNvSpPr>
            <a:spLocks noChangeArrowheads="1"/>
          </p:cNvSpPr>
          <p:nvPr/>
        </p:nvSpPr>
        <p:spPr bwMode="auto">
          <a:xfrm>
            <a:off x="7064375" y="58674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MIA</a:t>
            </a:r>
          </a:p>
        </p:txBody>
      </p:sp>
      <p:sp>
        <p:nvSpPr>
          <p:cNvPr id="5129" name="Oval 101"/>
          <p:cNvSpPr>
            <a:spLocks noChangeArrowheads="1"/>
          </p:cNvSpPr>
          <p:nvPr/>
        </p:nvSpPr>
        <p:spPr bwMode="auto">
          <a:xfrm>
            <a:off x="4511675" y="5629275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DFW</a:t>
            </a:r>
          </a:p>
        </p:txBody>
      </p:sp>
      <p:sp>
        <p:nvSpPr>
          <p:cNvPr id="5130" name="Oval 102"/>
          <p:cNvSpPr>
            <a:spLocks noChangeArrowheads="1"/>
          </p:cNvSpPr>
          <p:nvPr/>
        </p:nvSpPr>
        <p:spPr bwMode="auto">
          <a:xfrm>
            <a:off x="2590800" y="43434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SFO</a:t>
            </a:r>
          </a:p>
        </p:txBody>
      </p:sp>
      <p:sp>
        <p:nvSpPr>
          <p:cNvPr id="5131" name="Oval 103"/>
          <p:cNvSpPr>
            <a:spLocks noChangeArrowheads="1"/>
          </p:cNvSpPr>
          <p:nvPr/>
        </p:nvSpPr>
        <p:spPr bwMode="auto">
          <a:xfrm>
            <a:off x="2743200" y="54864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LAX</a:t>
            </a:r>
          </a:p>
        </p:txBody>
      </p:sp>
      <p:sp>
        <p:nvSpPr>
          <p:cNvPr id="5132" name="Oval 104"/>
          <p:cNvSpPr>
            <a:spLocks noChangeArrowheads="1"/>
          </p:cNvSpPr>
          <p:nvPr/>
        </p:nvSpPr>
        <p:spPr bwMode="auto">
          <a:xfrm>
            <a:off x="6378575" y="47244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LGA</a:t>
            </a:r>
          </a:p>
        </p:txBody>
      </p:sp>
      <p:sp>
        <p:nvSpPr>
          <p:cNvPr id="5133" name="Oval 105"/>
          <p:cNvSpPr>
            <a:spLocks noChangeArrowheads="1"/>
          </p:cNvSpPr>
          <p:nvPr/>
        </p:nvSpPr>
        <p:spPr bwMode="auto">
          <a:xfrm>
            <a:off x="762000" y="52578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HNL</a:t>
            </a:r>
          </a:p>
        </p:txBody>
      </p:sp>
      <p:cxnSp>
        <p:nvCxnSpPr>
          <p:cNvPr id="5134" name="AutoShape 106"/>
          <p:cNvCxnSpPr>
            <a:cxnSpLocks noChangeShapeType="1"/>
            <a:stCxn id="5130" idx="6"/>
            <a:endCxn id="5126" idx="2"/>
          </p:cNvCxnSpPr>
          <p:nvPr/>
        </p:nvCxnSpPr>
        <p:spPr bwMode="auto">
          <a:xfrm flipV="1">
            <a:off x="3536950" y="4343400"/>
            <a:ext cx="125412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5" name="AutoShape 107"/>
          <p:cNvCxnSpPr>
            <a:cxnSpLocks noChangeShapeType="1"/>
            <a:stCxn id="5129" idx="0"/>
            <a:endCxn id="5126" idx="4"/>
          </p:cNvCxnSpPr>
          <p:nvPr/>
        </p:nvCxnSpPr>
        <p:spPr bwMode="auto">
          <a:xfrm flipV="1">
            <a:off x="4979988" y="4581525"/>
            <a:ext cx="288925" cy="10382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6" name="AutoShape 108"/>
          <p:cNvCxnSpPr>
            <a:cxnSpLocks noChangeShapeType="1"/>
            <a:stCxn id="5129" idx="7"/>
            <a:endCxn id="5132" idx="3"/>
          </p:cNvCxnSpPr>
          <p:nvPr/>
        </p:nvCxnSpPr>
        <p:spPr bwMode="auto">
          <a:xfrm flipV="1">
            <a:off x="5311775" y="5124450"/>
            <a:ext cx="1203325" cy="561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7" name="AutoShape 109"/>
          <p:cNvCxnSpPr>
            <a:cxnSpLocks noChangeShapeType="1"/>
            <a:stCxn id="5132" idx="0"/>
            <a:endCxn id="5127" idx="3"/>
          </p:cNvCxnSpPr>
          <p:nvPr/>
        </p:nvCxnSpPr>
        <p:spPr bwMode="auto">
          <a:xfrm flipV="1">
            <a:off x="6846888" y="4359275"/>
            <a:ext cx="604837" cy="355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8" name="AutoShape 110"/>
          <p:cNvCxnSpPr>
            <a:cxnSpLocks noChangeShapeType="1"/>
            <a:stCxn id="5126" idx="6"/>
            <a:endCxn id="5127" idx="2"/>
          </p:cNvCxnSpPr>
          <p:nvPr/>
        </p:nvCxnSpPr>
        <p:spPr bwMode="auto">
          <a:xfrm flipV="1">
            <a:off x="5746750" y="4187825"/>
            <a:ext cx="1558925" cy="155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9" name="AutoShape 111"/>
          <p:cNvCxnSpPr>
            <a:cxnSpLocks noChangeShapeType="1"/>
            <a:stCxn id="5133" idx="6"/>
            <a:endCxn id="5131" idx="2"/>
          </p:cNvCxnSpPr>
          <p:nvPr/>
        </p:nvCxnSpPr>
        <p:spPr bwMode="auto">
          <a:xfrm>
            <a:off x="1708150" y="5486400"/>
            <a:ext cx="102552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AutoShape 112"/>
          <p:cNvCxnSpPr>
            <a:cxnSpLocks noChangeShapeType="1"/>
            <a:stCxn id="5130" idx="4"/>
            <a:endCxn id="5131" idx="0"/>
          </p:cNvCxnSpPr>
          <p:nvPr/>
        </p:nvCxnSpPr>
        <p:spPr bwMode="auto">
          <a:xfrm>
            <a:off x="3059113" y="4810125"/>
            <a:ext cx="152400" cy="6667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1" name="AutoShape 113"/>
          <p:cNvCxnSpPr>
            <a:cxnSpLocks noChangeShapeType="1"/>
            <a:stCxn id="5132" idx="4"/>
            <a:endCxn id="5128" idx="0"/>
          </p:cNvCxnSpPr>
          <p:nvPr/>
        </p:nvCxnSpPr>
        <p:spPr bwMode="auto">
          <a:xfrm>
            <a:off x="6846888" y="5191125"/>
            <a:ext cx="685800" cy="6667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2" name="AutoShape 114"/>
          <p:cNvCxnSpPr>
            <a:cxnSpLocks noChangeShapeType="1"/>
            <a:endCxn id="5129" idx="6"/>
          </p:cNvCxnSpPr>
          <p:nvPr/>
        </p:nvCxnSpPr>
        <p:spPr bwMode="auto">
          <a:xfrm flipH="1" flipV="1">
            <a:off x="5457825" y="5857875"/>
            <a:ext cx="1597025" cy="2381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3" name="AutoShape 115"/>
          <p:cNvCxnSpPr>
            <a:cxnSpLocks noChangeShapeType="1"/>
            <a:stCxn id="5131" idx="6"/>
            <a:endCxn id="5129" idx="2"/>
          </p:cNvCxnSpPr>
          <p:nvPr/>
        </p:nvCxnSpPr>
        <p:spPr bwMode="auto">
          <a:xfrm>
            <a:off x="3689350" y="5715000"/>
            <a:ext cx="812800" cy="142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4" name="AutoShape 116"/>
          <p:cNvCxnSpPr>
            <a:cxnSpLocks noChangeShapeType="1"/>
            <a:stCxn id="5131" idx="7"/>
            <a:endCxn id="5126" idx="3"/>
          </p:cNvCxnSpPr>
          <p:nvPr/>
        </p:nvCxnSpPr>
        <p:spPr bwMode="auto">
          <a:xfrm flipV="1">
            <a:off x="3543300" y="4514850"/>
            <a:ext cx="1393825" cy="1028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5" name="Text Box 118"/>
          <p:cNvSpPr txBox="1">
            <a:spLocks noChangeArrowheads="1"/>
          </p:cNvSpPr>
          <p:nvPr/>
        </p:nvSpPr>
        <p:spPr bwMode="auto">
          <a:xfrm rot="-347285">
            <a:off x="6081713" y="3940175"/>
            <a:ext cx="598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849</a:t>
            </a:r>
          </a:p>
        </p:txBody>
      </p:sp>
      <p:sp>
        <p:nvSpPr>
          <p:cNvPr id="5146" name="Text Box 119"/>
          <p:cNvSpPr txBox="1">
            <a:spLocks noChangeArrowheads="1"/>
          </p:cNvSpPr>
          <p:nvPr/>
        </p:nvSpPr>
        <p:spPr bwMode="auto">
          <a:xfrm rot="-4662247">
            <a:off x="4760119" y="4672806"/>
            <a:ext cx="598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802</a:t>
            </a:r>
          </a:p>
        </p:txBody>
      </p:sp>
      <p:sp>
        <p:nvSpPr>
          <p:cNvPr id="5147" name="Text Box 120"/>
          <p:cNvSpPr txBox="1">
            <a:spLocks noChangeArrowheads="1"/>
          </p:cNvSpPr>
          <p:nvPr/>
        </p:nvSpPr>
        <p:spPr bwMode="auto">
          <a:xfrm rot="-1544869">
            <a:off x="5435600" y="5089525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1387</a:t>
            </a:r>
          </a:p>
        </p:txBody>
      </p:sp>
      <p:sp>
        <p:nvSpPr>
          <p:cNvPr id="5148" name="Text Box 121"/>
          <p:cNvSpPr txBox="1">
            <a:spLocks noChangeArrowheads="1"/>
          </p:cNvSpPr>
          <p:nvPr/>
        </p:nvSpPr>
        <p:spPr bwMode="auto">
          <a:xfrm rot="-2136302">
            <a:off x="3622675" y="4851400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1743</a:t>
            </a:r>
          </a:p>
        </p:txBody>
      </p:sp>
      <p:sp>
        <p:nvSpPr>
          <p:cNvPr id="5149" name="Text Box 122"/>
          <p:cNvSpPr txBox="1">
            <a:spLocks noChangeArrowheads="1"/>
          </p:cNvSpPr>
          <p:nvPr/>
        </p:nvSpPr>
        <p:spPr bwMode="auto">
          <a:xfrm rot="-689345">
            <a:off x="3733800" y="4114800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1843</a:t>
            </a:r>
          </a:p>
        </p:txBody>
      </p:sp>
      <p:sp>
        <p:nvSpPr>
          <p:cNvPr id="5150" name="Text Box 123"/>
          <p:cNvSpPr txBox="1">
            <a:spLocks noChangeArrowheads="1"/>
          </p:cNvSpPr>
          <p:nvPr/>
        </p:nvSpPr>
        <p:spPr bwMode="auto">
          <a:xfrm rot="2626382">
            <a:off x="7031038" y="5318125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1099</a:t>
            </a:r>
          </a:p>
        </p:txBody>
      </p:sp>
      <p:sp>
        <p:nvSpPr>
          <p:cNvPr id="5151" name="Text Box 124"/>
          <p:cNvSpPr txBox="1">
            <a:spLocks noChangeArrowheads="1"/>
          </p:cNvSpPr>
          <p:nvPr/>
        </p:nvSpPr>
        <p:spPr bwMode="auto">
          <a:xfrm rot="565849">
            <a:off x="5975350" y="5622925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1120</a:t>
            </a:r>
          </a:p>
        </p:txBody>
      </p:sp>
      <p:sp>
        <p:nvSpPr>
          <p:cNvPr id="5152" name="Text Box 125"/>
          <p:cNvSpPr txBox="1">
            <a:spLocks noChangeArrowheads="1"/>
          </p:cNvSpPr>
          <p:nvPr/>
        </p:nvSpPr>
        <p:spPr bwMode="auto">
          <a:xfrm rot="695916">
            <a:off x="3775075" y="5441950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1233</a:t>
            </a:r>
          </a:p>
        </p:txBody>
      </p:sp>
      <p:sp>
        <p:nvSpPr>
          <p:cNvPr id="5153" name="Text Box 126"/>
          <p:cNvSpPr txBox="1">
            <a:spLocks noChangeArrowheads="1"/>
          </p:cNvSpPr>
          <p:nvPr/>
        </p:nvSpPr>
        <p:spPr bwMode="auto">
          <a:xfrm rot="4665015">
            <a:off x="2994819" y="4979194"/>
            <a:ext cx="598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337</a:t>
            </a:r>
          </a:p>
        </p:txBody>
      </p:sp>
      <p:sp>
        <p:nvSpPr>
          <p:cNvPr id="5154" name="Text Box 127"/>
          <p:cNvSpPr txBox="1">
            <a:spLocks noChangeArrowheads="1"/>
          </p:cNvSpPr>
          <p:nvPr/>
        </p:nvSpPr>
        <p:spPr bwMode="auto">
          <a:xfrm rot="832501">
            <a:off x="1927225" y="5257800"/>
            <a:ext cx="73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2555</a:t>
            </a:r>
          </a:p>
        </p:txBody>
      </p:sp>
      <p:sp>
        <p:nvSpPr>
          <p:cNvPr id="5155" name="Text Box 128"/>
          <p:cNvSpPr txBox="1">
            <a:spLocks noChangeArrowheads="1"/>
          </p:cNvSpPr>
          <p:nvPr/>
        </p:nvSpPr>
        <p:spPr bwMode="auto">
          <a:xfrm rot="-1891667">
            <a:off x="6783388" y="4251325"/>
            <a:ext cx="598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 sz="2000"/>
              <a:t>142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693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Edge Types</a:t>
            </a:r>
          </a:p>
        </p:txBody>
      </p:sp>
      <p:sp>
        <p:nvSpPr>
          <p:cNvPr id="6149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/>
              <a:t>Directed edge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ordered pair of vertices</a:t>
            </a:r>
            <a:r>
              <a:rPr lang="en-US" altLang="ko-KR" sz="1800">
                <a:latin typeface="Times New Roman" charset="0"/>
              </a:rPr>
              <a:t> (</a:t>
            </a:r>
            <a:r>
              <a:rPr lang="en-US" altLang="ko-KR" sz="1800" b="1" i="1">
                <a:latin typeface="Times New Roman" charset="0"/>
              </a:rPr>
              <a:t>u</a:t>
            </a:r>
            <a:r>
              <a:rPr lang="en-US" altLang="ko-KR" sz="1800">
                <a:latin typeface="Times New Roman" charset="0"/>
              </a:rPr>
              <a:t>,</a:t>
            </a:r>
            <a:r>
              <a:rPr lang="en-US" altLang="ko-KR" sz="1800" b="1" i="1">
                <a:latin typeface="Times New Roman" charset="0"/>
              </a:rPr>
              <a:t>v</a:t>
            </a:r>
            <a:r>
              <a:rPr lang="en-US" altLang="ko-KR" sz="1800">
                <a:latin typeface="Times New Roman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first vertex </a:t>
            </a:r>
            <a:r>
              <a:rPr lang="en-US" altLang="ko-KR" sz="1800" b="1" i="1">
                <a:latin typeface="Times New Roman" charset="0"/>
              </a:rPr>
              <a:t>u</a:t>
            </a:r>
            <a:r>
              <a:rPr lang="en-US" altLang="ko-KR" sz="1800"/>
              <a:t> is the origin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second vertex </a:t>
            </a:r>
            <a:r>
              <a:rPr lang="en-US" altLang="ko-KR" sz="1800" b="1" i="1">
                <a:latin typeface="Times New Roman" charset="0"/>
              </a:rPr>
              <a:t>v</a:t>
            </a:r>
            <a:r>
              <a:rPr lang="en-US" altLang="ko-KR" sz="1800"/>
              <a:t> is the destination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e.g., a flight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Undirected edge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unordered pair of vertices</a:t>
            </a:r>
            <a:r>
              <a:rPr lang="en-US" altLang="ko-KR" sz="1800">
                <a:latin typeface="Times New Roman" charset="0"/>
              </a:rPr>
              <a:t> (</a:t>
            </a:r>
            <a:r>
              <a:rPr lang="en-US" altLang="ko-KR" sz="1800" b="1" i="1">
                <a:latin typeface="Times New Roman" charset="0"/>
              </a:rPr>
              <a:t>u</a:t>
            </a:r>
            <a:r>
              <a:rPr lang="en-US" altLang="ko-KR" sz="1800">
                <a:latin typeface="Times New Roman" charset="0"/>
              </a:rPr>
              <a:t>,</a:t>
            </a:r>
            <a:r>
              <a:rPr lang="en-US" altLang="ko-KR" sz="1800" b="1" i="1">
                <a:latin typeface="Times New Roman" charset="0"/>
              </a:rPr>
              <a:t>v</a:t>
            </a:r>
            <a:r>
              <a:rPr lang="en-US" altLang="ko-KR" sz="1800">
                <a:latin typeface="Times New Roman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e.g., a flight route</a:t>
            </a:r>
            <a:endParaRPr lang="en-US" altLang="ko-KR" sz="1800">
              <a:latin typeface="Times New Roman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Directed graph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all the edges are directed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e.g., route network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Undirected graph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all the edges are undirected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e.g., flight network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150" name="Oval 4"/>
          <p:cNvSpPr>
            <a:spLocks noChangeArrowheads="1"/>
          </p:cNvSpPr>
          <p:nvPr/>
        </p:nvSpPr>
        <p:spPr bwMode="auto">
          <a:xfrm>
            <a:off x="5257800" y="2200275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ORD</a:t>
            </a:r>
          </a:p>
        </p:txBody>
      </p:sp>
      <p:sp>
        <p:nvSpPr>
          <p:cNvPr id="6151" name="Oval 5"/>
          <p:cNvSpPr>
            <a:spLocks noChangeArrowheads="1"/>
          </p:cNvSpPr>
          <p:nvPr/>
        </p:nvSpPr>
        <p:spPr bwMode="auto">
          <a:xfrm>
            <a:off x="7750175" y="2200275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PVD</a:t>
            </a:r>
          </a:p>
        </p:txBody>
      </p:sp>
      <p:cxnSp>
        <p:nvCxnSpPr>
          <p:cNvPr id="6152" name="AutoShape 7"/>
          <p:cNvCxnSpPr>
            <a:cxnSpLocks noChangeShapeType="1"/>
            <a:stCxn id="6150" idx="6"/>
            <a:endCxn id="6151" idx="2"/>
          </p:cNvCxnSpPr>
          <p:nvPr/>
        </p:nvCxnSpPr>
        <p:spPr bwMode="auto">
          <a:xfrm>
            <a:off x="6203950" y="2428875"/>
            <a:ext cx="1536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3" name="Text Box 8"/>
          <p:cNvSpPr txBox="1">
            <a:spLocks noChangeArrowheads="1"/>
          </p:cNvSpPr>
          <p:nvPr/>
        </p:nvSpPr>
        <p:spPr bwMode="auto">
          <a:xfrm>
            <a:off x="5972175" y="1981200"/>
            <a:ext cx="19875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flight</a:t>
            </a:r>
          </a:p>
          <a:p>
            <a:pPr eaLnBrk="1" hangingPunct="1"/>
            <a:r>
              <a:rPr lang="en-US" altLang="ko-KR"/>
              <a:t>AA 1206</a:t>
            </a:r>
          </a:p>
        </p:txBody>
      </p:sp>
      <p:sp>
        <p:nvSpPr>
          <p:cNvPr id="6154" name="Oval 9"/>
          <p:cNvSpPr>
            <a:spLocks noChangeArrowheads="1"/>
          </p:cNvSpPr>
          <p:nvPr/>
        </p:nvSpPr>
        <p:spPr bwMode="auto">
          <a:xfrm>
            <a:off x="5267325" y="353695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ORD</a:t>
            </a:r>
          </a:p>
        </p:txBody>
      </p:sp>
      <p:sp>
        <p:nvSpPr>
          <p:cNvPr id="6155" name="Oval 10"/>
          <p:cNvSpPr>
            <a:spLocks noChangeArrowheads="1"/>
          </p:cNvSpPr>
          <p:nvPr/>
        </p:nvSpPr>
        <p:spPr bwMode="auto">
          <a:xfrm>
            <a:off x="7759700" y="353695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PVD</a:t>
            </a:r>
          </a:p>
        </p:txBody>
      </p:sp>
      <p:cxnSp>
        <p:nvCxnSpPr>
          <p:cNvPr id="6156" name="AutoShape 11"/>
          <p:cNvCxnSpPr>
            <a:cxnSpLocks noChangeShapeType="1"/>
            <a:stCxn id="6154" idx="6"/>
            <a:endCxn id="6155" idx="2"/>
          </p:cNvCxnSpPr>
          <p:nvPr/>
        </p:nvCxnSpPr>
        <p:spPr bwMode="auto">
          <a:xfrm>
            <a:off x="6213475" y="3765550"/>
            <a:ext cx="1536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7" name="Text Box 12"/>
          <p:cNvSpPr txBox="1">
            <a:spLocks noChangeArrowheads="1"/>
          </p:cNvSpPr>
          <p:nvPr/>
        </p:nvSpPr>
        <p:spPr bwMode="auto">
          <a:xfrm>
            <a:off x="6527800" y="3352800"/>
            <a:ext cx="876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ko-KR"/>
              <a:t>849</a:t>
            </a:r>
          </a:p>
          <a:p>
            <a:pPr eaLnBrk="1" hangingPunct="1"/>
            <a:r>
              <a:rPr lang="en-US" altLang="ko-KR"/>
              <a:t>miles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122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Terminology</a:t>
            </a:r>
          </a:p>
        </p:txBody>
      </p:sp>
      <p:sp>
        <p:nvSpPr>
          <p:cNvPr id="7173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/>
              <a:t>End vertices (or endpoints) of an edge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U and V are the endpoints of 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Edges incident on a vertex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a, d, and b are incident on V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Adjacent vertices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U and V are adjacent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Degree of a vertex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X has degree 5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Parallel 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h and i are parallel edges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/>
              <a:t>Self-loop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/>
              <a:t>j is a self-loop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7174" name="Group 32"/>
          <p:cNvGrpSpPr>
            <a:grpSpLocks/>
          </p:cNvGrpSpPr>
          <p:nvPr/>
        </p:nvGrpSpPr>
        <p:grpSpPr bwMode="auto">
          <a:xfrm>
            <a:off x="4576763" y="2208213"/>
            <a:ext cx="4197350" cy="3200400"/>
            <a:chOff x="2808" y="1104"/>
            <a:chExt cx="2644" cy="2016"/>
          </a:xfrm>
        </p:grpSpPr>
        <p:sp>
          <p:nvSpPr>
            <p:cNvPr id="7175" name="Oval 4"/>
            <p:cNvSpPr>
              <a:spLocks noChangeArrowheads="1"/>
            </p:cNvSpPr>
            <p:nvPr/>
          </p:nvSpPr>
          <p:spPr bwMode="auto">
            <a:xfrm>
              <a:off x="3960" y="168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X</a:t>
              </a:r>
            </a:p>
          </p:txBody>
        </p:sp>
        <p:sp>
          <p:nvSpPr>
            <p:cNvPr id="7176" name="Oval 5"/>
            <p:cNvSpPr>
              <a:spLocks noChangeArrowheads="1"/>
            </p:cNvSpPr>
            <p:nvPr/>
          </p:nvSpPr>
          <p:spPr bwMode="auto">
            <a:xfrm>
              <a:off x="2808" y="168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U</a:t>
              </a:r>
            </a:p>
          </p:txBody>
        </p:sp>
        <p:sp>
          <p:nvSpPr>
            <p:cNvPr id="7177" name="Oval 6"/>
            <p:cNvSpPr>
              <a:spLocks noChangeArrowheads="1"/>
            </p:cNvSpPr>
            <p:nvPr/>
          </p:nvSpPr>
          <p:spPr bwMode="auto">
            <a:xfrm>
              <a:off x="3384" y="1104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V</a:t>
              </a:r>
            </a:p>
          </p:txBody>
        </p:sp>
        <p:sp>
          <p:nvSpPr>
            <p:cNvPr id="7178" name="Oval 7"/>
            <p:cNvSpPr>
              <a:spLocks noChangeArrowheads="1"/>
            </p:cNvSpPr>
            <p:nvPr/>
          </p:nvSpPr>
          <p:spPr bwMode="auto">
            <a:xfrm>
              <a:off x="3384" y="2256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W</a:t>
              </a:r>
            </a:p>
          </p:txBody>
        </p:sp>
        <p:sp>
          <p:nvSpPr>
            <p:cNvPr id="7179" name="Oval 8"/>
            <p:cNvSpPr>
              <a:spLocks noChangeArrowheads="1"/>
            </p:cNvSpPr>
            <p:nvPr/>
          </p:nvSpPr>
          <p:spPr bwMode="auto">
            <a:xfrm>
              <a:off x="4728" y="168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Z</a:t>
              </a:r>
            </a:p>
          </p:txBody>
        </p:sp>
        <p:cxnSp>
          <p:nvCxnSpPr>
            <p:cNvPr id="7180" name="AutoShape 9"/>
            <p:cNvCxnSpPr>
              <a:cxnSpLocks noChangeShapeType="1"/>
              <a:stCxn id="7177" idx="3"/>
              <a:endCxn id="7176" idx="7"/>
            </p:cNvCxnSpPr>
            <p:nvPr/>
          </p:nvCxnSpPr>
          <p:spPr bwMode="auto">
            <a:xfrm flipH="1">
              <a:off x="3054" y="1356"/>
              <a:ext cx="372" cy="3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1" name="AutoShape 10"/>
            <p:cNvCxnSpPr>
              <a:cxnSpLocks noChangeShapeType="1"/>
              <a:stCxn id="7178" idx="1"/>
              <a:endCxn id="7176" idx="5"/>
            </p:cNvCxnSpPr>
            <p:nvPr/>
          </p:nvCxnSpPr>
          <p:spPr bwMode="auto">
            <a:xfrm flipH="1" flipV="1">
              <a:off x="3054" y="1932"/>
              <a:ext cx="372" cy="3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2" name="AutoShape 11"/>
            <p:cNvCxnSpPr>
              <a:cxnSpLocks noChangeShapeType="1"/>
              <a:stCxn id="7178" idx="7"/>
              <a:endCxn id="7175" idx="3"/>
            </p:cNvCxnSpPr>
            <p:nvPr/>
          </p:nvCxnSpPr>
          <p:spPr bwMode="auto">
            <a:xfrm flipV="1">
              <a:off x="3630" y="1932"/>
              <a:ext cx="372" cy="3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3" name="AutoShape 13"/>
            <p:cNvCxnSpPr>
              <a:cxnSpLocks noChangeShapeType="1"/>
              <a:stCxn id="7177" idx="5"/>
              <a:endCxn id="7175" idx="1"/>
            </p:cNvCxnSpPr>
            <p:nvPr/>
          </p:nvCxnSpPr>
          <p:spPr bwMode="auto">
            <a:xfrm>
              <a:off x="3630" y="1356"/>
              <a:ext cx="372" cy="3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4" name="AutoShape 14"/>
            <p:cNvCxnSpPr>
              <a:cxnSpLocks noChangeShapeType="1"/>
              <a:stCxn id="7177" idx="4"/>
              <a:endCxn id="7178" idx="0"/>
            </p:cNvCxnSpPr>
            <p:nvPr/>
          </p:nvCxnSpPr>
          <p:spPr bwMode="auto">
            <a:xfrm>
              <a:off x="3528" y="1398"/>
              <a:ext cx="0" cy="8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85" name="Oval 15"/>
            <p:cNvSpPr>
              <a:spLocks noChangeArrowheads="1"/>
            </p:cNvSpPr>
            <p:nvPr/>
          </p:nvSpPr>
          <p:spPr bwMode="auto">
            <a:xfrm>
              <a:off x="3966" y="2832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Y</a:t>
              </a:r>
            </a:p>
          </p:txBody>
        </p:sp>
        <p:cxnSp>
          <p:nvCxnSpPr>
            <p:cNvPr id="7186" name="AutoShape 16"/>
            <p:cNvCxnSpPr>
              <a:cxnSpLocks noChangeShapeType="1"/>
              <a:stCxn id="7178" idx="5"/>
              <a:endCxn id="7185" idx="1"/>
            </p:cNvCxnSpPr>
            <p:nvPr/>
          </p:nvCxnSpPr>
          <p:spPr bwMode="auto">
            <a:xfrm>
              <a:off x="3630" y="2508"/>
              <a:ext cx="378" cy="3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7" name="AutoShape 17"/>
            <p:cNvCxnSpPr>
              <a:cxnSpLocks noChangeShapeType="1"/>
              <a:stCxn id="7175" idx="4"/>
              <a:endCxn id="7185" idx="0"/>
            </p:cNvCxnSpPr>
            <p:nvPr/>
          </p:nvCxnSpPr>
          <p:spPr bwMode="auto">
            <a:xfrm>
              <a:off x="4104" y="1974"/>
              <a:ext cx="6" cy="8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88" name="Text Box 18"/>
            <p:cNvSpPr txBox="1">
              <a:spLocks noChangeArrowheads="1"/>
            </p:cNvSpPr>
            <p:nvPr/>
          </p:nvSpPr>
          <p:spPr bwMode="auto">
            <a:xfrm>
              <a:off x="3054" y="1254"/>
              <a:ext cx="2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a</a:t>
              </a:r>
            </a:p>
          </p:txBody>
        </p:sp>
        <p:sp>
          <p:nvSpPr>
            <p:cNvPr id="7189" name="Text Box 19"/>
            <p:cNvSpPr txBox="1">
              <a:spLocks noChangeArrowheads="1"/>
            </p:cNvSpPr>
            <p:nvPr/>
          </p:nvSpPr>
          <p:spPr bwMode="auto">
            <a:xfrm>
              <a:off x="3046" y="1974"/>
              <a:ext cx="20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c</a:t>
              </a:r>
            </a:p>
          </p:txBody>
        </p:sp>
        <p:sp>
          <p:nvSpPr>
            <p:cNvPr id="7190" name="Text Box 20"/>
            <p:cNvSpPr txBox="1">
              <a:spLocks noChangeArrowheads="1"/>
            </p:cNvSpPr>
            <p:nvPr/>
          </p:nvSpPr>
          <p:spPr bwMode="auto">
            <a:xfrm>
              <a:off x="3786" y="1254"/>
              <a:ext cx="2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b</a:t>
              </a:r>
            </a:p>
          </p:txBody>
        </p:sp>
        <p:sp>
          <p:nvSpPr>
            <p:cNvPr id="7191" name="Text Box 21"/>
            <p:cNvSpPr txBox="1">
              <a:spLocks noChangeArrowheads="1"/>
            </p:cNvSpPr>
            <p:nvPr/>
          </p:nvSpPr>
          <p:spPr bwMode="auto">
            <a:xfrm>
              <a:off x="3789" y="2004"/>
              <a:ext cx="2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e</a:t>
              </a:r>
            </a:p>
          </p:txBody>
        </p:sp>
        <p:sp>
          <p:nvSpPr>
            <p:cNvPr id="7192" name="Text Box 22"/>
            <p:cNvSpPr txBox="1">
              <a:spLocks noChangeArrowheads="1"/>
            </p:cNvSpPr>
            <p:nvPr/>
          </p:nvSpPr>
          <p:spPr bwMode="auto">
            <a:xfrm>
              <a:off x="3504" y="1680"/>
              <a:ext cx="2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d</a:t>
              </a:r>
            </a:p>
          </p:txBody>
        </p:sp>
        <p:sp>
          <p:nvSpPr>
            <p:cNvPr id="7193" name="Text Box 23"/>
            <p:cNvSpPr txBox="1">
              <a:spLocks noChangeArrowheads="1"/>
            </p:cNvSpPr>
            <p:nvPr/>
          </p:nvSpPr>
          <p:spPr bwMode="auto">
            <a:xfrm>
              <a:off x="3676" y="2646"/>
              <a:ext cx="1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f</a:t>
              </a:r>
            </a:p>
          </p:txBody>
        </p:sp>
        <p:sp>
          <p:nvSpPr>
            <p:cNvPr id="7194" name="Text Box 24"/>
            <p:cNvSpPr txBox="1">
              <a:spLocks noChangeArrowheads="1"/>
            </p:cNvSpPr>
            <p:nvPr/>
          </p:nvSpPr>
          <p:spPr bwMode="auto">
            <a:xfrm>
              <a:off x="4080" y="2292"/>
              <a:ext cx="2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g</a:t>
              </a:r>
            </a:p>
          </p:txBody>
        </p:sp>
        <p:sp>
          <p:nvSpPr>
            <p:cNvPr id="7195" name="Text Box 25"/>
            <p:cNvSpPr txBox="1">
              <a:spLocks noChangeArrowheads="1"/>
            </p:cNvSpPr>
            <p:nvPr/>
          </p:nvSpPr>
          <p:spPr bwMode="auto">
            <a:xfrm>
              <a:off x="4398" y="1392"/>
              <a:ext cx="2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h</a:t>
              </a:r>
            </a:p>
          </p:txBody>
        </p:sp>
        <p:sp>
          <p:nvSpPr>
            <p:cNvPr id="7196" name="Text Box 26"/>
            <p:cNvSpPr txBox="1">
              <a:spLocks noChangeArrowheads="1"/>
            </p:cNvSpPr>
            <p:nvPr/>
          </p:nvSpPr>
          <p:spPr bwMode="auto">
            <a:xfrm>
              <a:off x="4429" y="2016"/>
              <a:ext cx="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i</a:t>
              </a:r>
            </a:p>
          </p:txBody>
        </p:sp>
        <p:sp>
          <p:nvSpPr>
            <p:cNvPr id="7197" name="Text Box 27"/>
            <p:cNvSpPr txBox="1">
              <a:spLocks noChangeArrowheads="1"/>
            </p:cNvSpPr>
            <p:nvPr/>
          </p:nvSpPr>
          <p:spPr bwMode="auto">
            <a:xfrm>
              <a:off x="5282" y="1392"/>
              <a:ext cx="1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ko-KR"/>
                <a:t>j</a:t>
              </a:r>
            </a:p>
          </p:txBody>
        </p:sp>
        <p:cxnSp>
          <p:nvCxnSpPr>
            <p:cNvPr id="7198" name="AutoShape 29"/>
            <p:cNvCxnSpPr>
              <a:cxnSpLocks noChangeShapeType="1"/>
              <a:stCxn id="7175" idx="5"/>
              <a:endCxn id="7179" idx="3"/>
            </p:cNvCxnSpPr>
            <p:nvPr/>
          </p:nvCxnSpPr>
          <p:spPr bwMode="auto">
            <a:xfrm rot="16200000" flipH="1">
              <a:off x="4487" y="1651"/>
              <a:ext cx="1" cy="564"/>
            </a:xfrm>
            <a:prstGeom prst="curvedConnector3">
              <a:avLst>
                <a:gd name="adj1" fmla="val 7699995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9" name="AutoShape 30"/>
            <p:cNvCxnSpPr>
              <a:cxnSpLocks noChangeShapeType="1"/>
              <a:stCxn id="7175" idx="7"/>
              <a:endCxn id="7179" idx="1"/>
            </p:cNvCxnSpPr>
            <p:nvPr/>
          </p:nvCxnSpPr>
          <p:spPr bwMode="auto">
            <a:xfrm rot="5400000" flipV="1">
              <a:off x="4487" y="1435"/>
              <a:ext cx="1" cy="564"/>
            </a:xfrm>
            <a:prstGeom prst="curvedConnector3">
              <a:avLst>
                <a:gd name="adj1" fmla="val -6100005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00" name="AutoShape 31"/>
            <p:cNvCxnSpPr>
              <a:cxnSpLocks noChangeShapeType="1"/>
              <a:stCxn id="7179" idx="5"/>
              <a:endCxn id="7179" idx="7"/>
            </p:cNvCxnSpPr>
            <p:nvPr/>
          </p:nvCxnSpPr>
          <p:spPr bwMode="auto">
            <a:xfrm rot="5400000" flipH="1" flipV="1">
              <a:off x="4867" y="1823"/>
              <a:ext cx="216" cy="1"/>
            </a:xfrm>
            <a:prstGeom prst="curvedConnector5">
              <a:avLst>
                <a:gd name="adj1" fmla="val -44444"/>
                <a:gd name="adj2" fmla="val 40099986"/>
                <a:gd name="adj3" fmla="val 1467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849DB9-758D-4A23-930A-3B6D36D854FF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23797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kumimoji="1" sz="1800" dirty="0" smtClean="0">
            <a:latin typeface="Calibri" charset="0"/>
            <a:ea typeface="Calibri" charset="0"/>
            <a:cs typeface="Calibri" charset="0"/>
          </a:defRPr>
        </a:defPPr>
      </a:lstStyle>
    </a:tx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3006</TotalTime>
  <Words>3746</Words>
  <Application>Microsoft Macintosh PowerPoint</Application>
  <PresentationFormat>화면 슬라이드 쇼(4:3)</PresentationFormat>
  <Paragraphs>972</Paragraphs>
  <Slides>51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Calibri</vt:lpstr>
      <vt:lpstr>Symbol</vt:lpstr>
      <vt:lpstr>Tahoma</vt:lpstr>
      <vt:lpstr>Times New Roman</vt:lpstr>
      <vt:lpstr>Wingdings</vt:lpstr>
      <vt:lpstr>1_Blueprint</vt:lpstr>
      <vt:lpstr>VISIO</vt:lpstr>
      <vt:lpstr>Graphs: Basics</vt:lpstr>
      <vt:lpstr>Real Life Examples</vt:lpstr>
      <vt:lpstr>Real Life Examples</vt:lpstr>
      <vt:lpstr>Real Life Examples</vt:lpstr>
      <vt:lpstr>Real Life Examples</vt:lpstr>
      <vt:lpstr>Other Applications</vt:lpstr>
      <vt:lpstr>Graphs</vt:lpstr>
      <vt:lpstr>Edge Types</vt:lpstr>
      <vt:lpstr>Terminology</vt:lpstr>
      <vt:lpstr>Terminology (cont.)</vt:lpstr>
      <vt:lpstr>Terminology (cont.)</vt:lpstr>
      <vt:lpstr>Subgraphs</vt:lpstr>
      <vt:lpstr>Connectivity</vt:lpstr>
      <vt:lpstr>Trees and Forests</vt:lpstr>
      <vt:lpstr>Spanning Trees and Forests</vt:lpstr>
      <vt:lpstr>Some Properties for Undirected Graphs</vt:lpstr>
      <vt:lpstr>Main Methods of the Graph ADT</vt:lpstr>
      <vt:lpstr>PowerPoint 프레젠테이션</vt:lpstr>
      <vt:lpstr>1. Edge List Structure</vt:lpstr>
      <vt:lpstr>Performance</vt:lpstr>
      <vt:lpstr>2. Adjacency List Structure</vt:lpstr>
      <vt:lpstr>Performance</vt:lpstr>
      <vt:lpstr>3. Adjacency Matrix Structure</vt:lpstr>
      <vt:lpstr>Performance</vt:lpstr>
      <vt:lpstr>Performance</vt:lpstr>
      <vt:lpstr>Depth-First Search</vt:lpstr>
      <vt:lpstr>Depth-First Search</vt:lpstr>
      <vt:lpstr>Example</vt:lpstr>
      <vt:lpstr>Example (cont.)</vt:lpstr>
      <vt:lpstr>Depth-First Search</vt:lpstr>
      <vt:lpstr>DFS Algorithm</vt:lpstr>
      <vt:lpstr>PowerPoint 프레젠테이션</vt:lpstr>
      <vt:lpstr>DFS and Maze Traversal </vt:lpstr>
      <vt:lpstr>Properties of DFS</vt:lpstr>
      <vt:lpstr>Analysis of DFS</vt:lpstr>
      <vt:lpstr>Path Finding</vt:lpstr>
      <vt:lpstr>Cycle Finding</vt:lpstr>
      <vt:lpstr>Breadth-First Search</vt:lpstr>
      <vt:lpstr>Breadth-First Search</vt:lpstr>
      <vt:lpstr>Example</vt:lpstr>
      <vt:lpstr>Example (cont.)</vt:lpstr>
      <vt:lpstr>Example (cont.)</vt:lpstr>
      <vt:lpstr>Breadth-First Search</vt:lpstr>
      <vt:lpstr>BFS Algorithm</vt:lpstr>
      <vt:lpstr>PowerPoint 프레젠테이션</vt:lpstr>
      <vt:lpstr>Properties</vt:lpstr>
      <vt:lpstr>Analysis</vt:lpstr>
      <vt:lpstr>Applications</vt:lpstr>
      <vt:lpstr>DFS vs. BFS</vt:lpstr>
      <vt:lpstr>DFS vs. BFS (cont.)</vt:lpstr>
      <vt:lpstr>PowerPoint 프레젠테이션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Algorithms</dc:title>
  <dc:creator>Roberto Tamassia</dc:creator>
  <cp:lastModifiedBy>Microsoft Office User</cp:lastModifiedBy>
  <cp:revision>361</cp:revision>
  <cp:lastPrinted>2017-10-25T04:02:14Z</cp:lastPrinted>
  <dcterms:created xsi:type="dcterms:W3CDTF">2002-01-21T02:22:10Z</dcterms:created>
  <dcterms:modified xsi:type="dcterms:W3CDTF">2021-02-23T01:23:18Z</dcterms:modified>
</cp:coreProperties>
</file>